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8" r:id="rId1"/>
  </p:sldMasterIdLst>
  <p:notesMasterIdLst>
    <p:notesMasterId r:id="rId76"/>
  </p:notesMasterIdLst>
  <p:sldIdLst>
    <p:sldId id="256" r:id="rId2"/>
    <p:sldId id="421" r:id="rId3"/>
    <p:sldId id="326" r:id="rId4"/>
    <p:sldId id="361" r:id="rId5"/>
    <p:sldId id="381" r:id="rId6"/>
    <p:sldId id="362" r:id="rId7"/>
    <p:sldId id="382" r:id="rId8"/>
    <p:sldId id="363" r:id="rId9"/>
    <p:sldId id="383" r:id="rId10"/>
    <p:sldId id="364" r:id="rId11"/>
    <p:sldId id="366" r:id="rId12"/>
    <p:sldId id="369" r:id="rId13"/>
    <p:sldId id="368" r:id="rId14"/>
    <p:sldId id="370" r:id="rId15"/>
    <p:sldId id="371" r:id="rId16"/>
    <p:sldId id="375" r:id="rId17"/>
    <p:sldId id="376" r:id="rId18"/>
    <p:sldId id="373" r:id="rId19"/>
    <p:sldId id="377" r:id="rId20"/>
    <p:sldId id="380" r:id="rId21"/>
    <p:sldId id="374" r:id="rId22"/>
    <p:sldId id="378" r:id="rId23"/>
    <p:sldId id="384" r:id="rId24"/>
    <p:sldId id="389" r:id="rId25"/>
    <p:sldId id="385" r:id="rId26"/>
    <p:sldId id="386" r:id="rId27"/>
    <p:sldId id="379" r:id="rId28"/>
    <p:sldId id="387" r:id="rId29"/>
    <p:sldId id="395" r:id="rId30"/>
    <p:sldId id="390" r:id="rId31"/>
    <p:sldId id="396" r:id="rId32"/>
    <p:sldId id="397" r:id="rId33"/>
    <p:sldId id="398" r:id="rId34"/>
    <p:sldId id="399" r:id="rId35"/>
    <p:sldId id="400" r:id="rId36"/>
    <p:sldId id="393" r:id="rId37"/>
    <p:sldId id="401" r:id="rId38"/>
    <p:sldId id="404" r:id="rId39"/>
    <p:sldId id="391" r:id="rId40"/>
    <p:sldId id="405" r:id="rId41"/>
    <p:sldId id="406" r:id="rId42"/>
    <p:sldId id="402" r:id="rId43"/>
    <p:sldId id="403" r:id="rId44"/>
    <p:sldId id="392" r:id="rId45"/>
    <p:sldId id="365" r:id="rId46"/>
    <p:sldId id="407" r:id="rId47"/>
    <p:sldId id="388" r:id="rId48"/>
    <p:sldId id="411" r:id="rId49"/>
    <p:sldId id="412" r:id="rId50"/>
    <p:sldId id="408" r:id="rId51"/>
    <p:sldId id="372" r:id="rId52"/>
    <p:sldId id="413" r:id="rId53"/>
    <p:sldId id="414" r:id="rId54"/>
    <p:sldId id="416" r:id="rId55"/>
    <p:sldId id="415" r:id="rId56"/>
    <p:sldId id="425" r:id="rId57"/>
    <p:sldId id="417" r:id="rId58"/>
    <p:sldId id="422" r:id="rId59"/>
    <p:sldId id="409" r:id="rId60"/>
    <p:sldId id="423" r:id="rId61"/>
    <p:sldId id="424" r:id="rId62"/>
    <p:sldId id="426" r:id="rId63"/>
    <p:sldId id="348" r:id="rId64"/>
    <p:sldId id="350" r:id="rId65"/>
    <p:sldId id="351" r:id="rId66"/>
    <p:sldId id="352" r:id="rId67"/>
    <p:sldId id="353" r:id="rId68"/>
    <p:sldId id="354" r:id="rId69"/>
    <p:sldId id="355" r:id="rId70"/>
    <p:sldId id="356" r:id="rId71"/>
    <p:sldId id="357" r:id="rId72"/>
    <p:sldId id="358" r:id="rId73"/>
    <p:sldId id="359" r:id="rId74"/>
    <p:sldId id="360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6"/>
    <p:restoredTop sz="83659"/>
  </p:normalViewPr>
  <p:slideViewPr>
    <p:cSldViewPr snapToGrid="0" snapToObjects="1">
      <p:cViewPr varScale="1">
        <p:scale>
          <a:sx n="75" d="100"/>
          <a:sy n="75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96AE0-B62B-A94F-9A1B-F12DBAD1BB6D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3C70C-4725-714F-A435-F222EA65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61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44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look at if</a:t>
            </a:r>
            <a:r>
              <a:rPr lang="en-US" baseline="0" dirty="0" smtClean="0"/>
              <a:t> statements first.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general, for an if statement, you have the if, followed by a condition. Then, if the condition is satisfied, the block inside the curly braces will be executed.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77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for</a:t>
            </a:r>
            <a:r>
              <a:rPr lang="en-US" baseline="0" dirty="0" smtClean="0"/>
              <a:t> example, when we find the max of two numbers, we can consider what are the possible cases.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if x is more than y, we want max to be x. If x is less than y, we want max to be y. Then, when x is equal to y, we want max to still be equal to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41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 this code works correctly. But how can we improve the code further?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using else statements!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4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with the else statement, the general syntax becomes like this: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 if statement, followed by the code to execute if the expression is true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 else statement, followed by the code to execute if the expression is false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81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 here, we can replace the last two if statements by a single else statement!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(10 mins by here)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73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(10 mins)</a:t>
            </a:r>
          </a:p>
          <a:p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other words, what this question is asking is whether we always need an else statement to guarantee that the right statement is returned from the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0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we reach this line, we can be sure that n is not equal to 0 for both cases.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5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</a:t>
            </a:r>
            <a:r>
              <a:rPr lang="en-US" baseline="0" dirty="0" smtClean="0"/>
              <a:t> part (a), this also tests whether the else statement is necessary. So, what do you think?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24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time,</a:t>
            </a:r>
            <a:r>
              <a:rPr lang="en-US" baseline="0" dirty="0" smtClean="0"/>
              <a:t> they do not behave in the same way.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Consider line 7, which is this line here. For the version on the left, when you reach that line, n can be either 0 or non-zero.</a:t>
            </a:r>
          </a:p>
          <a:p>
            <a:r>
              <a:rPr lang="en-US" baseline="0" dirty="0" smtClean="0"/>
              <a:t>But for the version on the right, when you reach that line, n must not be equal to 0.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Which version do you think is the right one? (The right one</a:t>
            </a:r>
            <a:r>
              <a:rPr lang="mr-IN" baseline="0" dirty="0" smtClean="0"/>
              <a:t>…</a:t>
            </a:r>
            <a:r>
              <a:rPr lang="en-US" baseline="0" dirty="0" smtClean="0"/>
              <a:t> or is it?)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66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Why is this algorithm incorrect?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does it return? For example, consider factorial(1).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6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You don’t have to join the group, but you can also just join and mute.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05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program never terminates! (recursive calls)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9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</a:t>
            </a:r>
          </a:p>
          <a:p>
            <a:endParaRPr lang="en-US" dirty="0" smtClean="0"/>
          </a:p>
          <a:p>
            <a:r>
              <a:rPr lang="en-US" dirty="0" smtClean="0"/>
              <a:t>Does anyone</a:t>
            </a:r>
            <a:r>
              <a:rPr lang="en-US" baseline="0" dirty="0" smtClean="0"/>
              <a:t> want to volunteer to draw the code snippets?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34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63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77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</a:t>
            </a:r>
            <a:r>
              <a:rPr lang="en-US" baseline="0" dirty="0" smtClean="0"/>
              <a:t> mins)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now: ~25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44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just one possible answer that you can get from following</a:t>
            </a:r>
            <a:r>
              <a:rPr lang="en-US" baseline="0" dirty="0" smtClean="0"/>
              <a:t> the tables directly.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79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someone fill</a:t>
            </a:r>
            <a:r>
              <a:rPr lang="en-US" baseline="0" dirty="0" smtClean="0"/>
              <a:t> in the table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23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someone fill</a:t>
            </a:r>
            <a:r>
              <a:rPr lang="en-US" baseline="0" dirty="0" smtClean="0"/>
              <a:t> in the table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69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(20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602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(20 mins)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problem is that we did not check for equality here! What will happen if a == b or a == c or b == 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07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Today, we will be covering problem sets 8 and 9. Then, we will talk about Exercise 1 and exercise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081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obvious answer is where a,</a:t>
            </a:r>
            <a:r>
              <a:rPr lang="en-US" baseline="0" dirty="0" smtClean="0"/>
              <a:t> b, and c are equal. In this case, max would be 0.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02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obvious answer is where a,</a:t>
            </a:r>
            <a:r>
              <a:rPr lang="en-US" baseline="0" dirty="0" smtClean="0"/>
              <a:t> b, and c are equal. </a:t>
            </a:r>
            <a:r>
              <a:rPr lang="en-US" baseline="0" smtClean="0"/>
              <a:t>In this case, max would be 0.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509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if a, b, c are all different, then the code works as intended. There are two cases remaining: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if there is a tie among two numbers to be the max? (e.g., 2 2 1). This does not work either, and max would be 0.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if the two numbers that is not the max are equal? (e.g., 2 1 1). This 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20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if a, b, c are all different, then the code works as intended. There are two cases remaining: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if there is a tie among two numbers to be the max? (e.g., 2 2 1). This does not work either, and max would be 0.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if the two numbers that is not the max are equal? (e.g., 2 1 1). This 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80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can we fix</a:t>
            </a:r>
            <a:r>
              <a:rPr lang="en-US" baseline="0" dirty="0" smtClean="0"/>
              <a:t> the code? (</a:t>
            </a:r>
            <a:r>
              <a:rPr lang="en-US" dirty="0" smtClean="0"/>
              <a:t>To fix</a:t>
            </a:r>
            <a:r>
              <a:rPr lang="en-US" baseline="0" dirty="0" smtClean="0"/>
              <a:t> the code, we just need to check for equality.)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29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fix</a:t>
            </a:r>
            <a:r>
              <a:rPr lang="en-US" baseline="0" dirty="0" smtClean="0"/>
              <a:t> the code, we just need to check for equality.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we check for equality for all three to maintain symmetry of the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320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you think can replace this</a:t>
            </a:r>
            <a:r>
              <a:rPr lang="en-US" baseline="0" dirty="0" smtClean="0"/>
              <a:t> question mark?</a:t>
            </a:r>
          </a:p>
          <a:p>
            <a:endParaRPr lang="en-US" baseline="0" dirty="0" smtClean="0"/>
          </a:p>
          <a:p>
            <a:r>
              <a:rPr lang="en-US" baseline="0" dirty="0" smtClean="0"/>
              <a:t>(can be b &gt;= a, but better still, directly max = c!!)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28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someone now try to write the corresponding if-else</a:t>
            </a:r>
            <a:r>
              <a:rPr lang="en-US" baseline="0" dirty="0" smtClean="0"/>
              <a:t> statements?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365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the corresponding flowchart</a:t>
            </a:r>
            <a:r>
              <a:rPr lang="en-US" baseline="0" dirty="0" smtClean="0"/>
              <a:t> </a:t>
            </a:r>
            <a:r>
              <a:rPr lang="en-US" baseline="0" smtClean="0"/>
              <a:t>as well!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874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(10 mins)</a:t>
            </a:r>
          </a:p>
          <a:p>
            <a:endParaRPr lang="en-US" dirty="0" smtClean="0"/>
          </a:p>
          <a:p>
            <a:r>
              <a:rPr lang="en-US" dirty="0" smtClean="0"/>
              <a:t>By this</a:t>
            </a:r>
            <a:r>
              <a:rPr lang="en-US" baseline="0" dirty="0" smtClean="0"/>
              <a:t> time, 65 minutes.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11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anyone know the answer to this question?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answer is 27. Why?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First element is repeated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Last element is not counted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906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5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843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 last week we looked briefly</a:t>
            </a:r>
            <a:r>
              <a:rPr lang="en-US" baseline="0" dirty="0" smtClean="0"/>
              <a:t> at types. I went back to think about it, and I think some of you may still be quite confused.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now, let’s go on a 2 minutes crash course on numbers and types.</a:t>
            </a:r>
          </a:p>
          <a:p>
            <a:r>
              <a:rPr lang="en-US" baseline="0" dirty="0" smtClean="0"/>
              <a:t>In computers, numbers are represented in bits of 0 or 1. This is called binary. </a:t>
            </a:r>
          </a:p>
          <a:p>
            <a:r>
              <a:rPr lang="en-US" baseline="0" dirty="0" smtClean="0"/>
              <a:t>For example, 16 can be represented as 10000.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443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Then,</a:t>
            </a:r>
            <a:r>
              <a:rPr lang="en-US" baseline="0" dirty="0" smtClean="0"/>
              <a:t> to represent bigger numbers, more bits are needed. So here, 512 needs 10 bits to be represented, while 16 only needs 5 bits.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025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exact number of bits depends on the implementation and the compilation.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314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(5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680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read, yo</a:t>
            </a:r>
            <a:r>
              <a:rPr lang="en-US" baseline="0" dirty="0" smtClean="0"/>
              <a:t>u can use a method from the cs1010 library </a:t>
            </a:r>
            <a:r>
              <a:rPr lang="en-US" baseline="0" dirty="0" smtClean="0">
                <a:sym typeface="Wingdings"/>
              </a:rPr>
              <a:t> cs1010_read_long or </a:t>
            </a:r>
            <a:r>
              <a:rPr lang="en-US" baseline="0" dirty="0" err="1" smtClean="0">
                <a:sym typeface="Wingdings"/>
              </a:rPr>
              <a:t>read_double</a:t>
            </a:r>
            <a:endParaRPr lang="en-US" baseline="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174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>
                <a:sym typeface="Wingdings"/>
              </a:rPr>
              <a:t>Is this correct??</a:t>
            </a:r>
          </a:p>
          <a:p>
            <a:endParaRPr lang="en-US" baseline="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628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>
                <a:sym typeface="Wingdings"/>
              </a:rPr>
              <a:t>No!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35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>
                <a:sym typeface="Wingdings"/>
              </a:rPr>
              <a:t>In this example, what is the output?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It is not 2.5, but 2! This is because C will treat x like an integer, and the 2 like an integer, so when division occurs, the resulting value is also an integer!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78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749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>
                <a:sym typeface="Wingdings"/>
              </a:rPr>
              <a:t>This is a solution to exercise 1 (a). Those who still don’t understand why they are wrong, please ask again on the telegram group.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051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>
                <a:sym typeface="Wingdings"/>
              </a:rPr>
              <a:t>What is wrong with this program? Why does it not 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016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485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557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similar to part(a), but with an additional calculation.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are not sure, you can ask in the group/ ask me again.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886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</a:t>
            </a:r>
            <a:r>
              <a:rPr lang="en-US" baseline="0" dirty="0" smtClean="0"/>
              <a:t> solution for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032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(25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0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81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this question?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answer is 6. Why?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third element is skipped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8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14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if</a:t>
            </a:r>
            <a:r>
              <a:rPr lang="en-US" baseline="0" dirty="0" smtClean="0"/>
              <a:t> the input L is 1, 2, 3, 4 instead?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answer is that there will be no output.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i</a:t>
            </a:r>
            <a:r>
              <a:rPr lang="en-US" baseline="0" dirty="0" smtClean="0"/>
              <a:t> increases by 2, so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will never be equal to k</a:t>
            </a:r>
          </a:p>
          <a:p>
            <a:r>
              <a:rPr lang="en-US" baseline="0" dirty="0" smtClean="0"/>
              <a:t>- the program will never stop!!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87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3C70C-4725-714F-A435-F222EA650C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94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5E36-8EA5-8A4A-8500-5FA2BAAE7B0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1"/>
            <a:ext cx="7200900" cy="10142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864426"/>
            <a:ext cx="7200900" cy="4002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C7F65E36-8EA5-8A4A-8500-5FA2BAAE7B0B}" type="datetimeFigureOut">
              <a:rPr lang="en-US" smtClean="0"/>
              <a:pPr/>
              <a:t>9/10/18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12879AE5-4784-1349-90A9-33444C7F4D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075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32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32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joinchat/C76a-wpYrPF5Bzhq7O6ysQ" TargetMode="External"/><Relationship Id="rId4" Type="http://schemas.openxmlformats.org/officeDocument/2006/relationships/hyperlink" Target="https://github.com/joanneong/cs101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0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CCBB8E-332C-1F4A-81AD-0AA532738E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Tutorial 3</a:t>
            </a:r>
            <a:br>
              <a:rPr lang="en-US" dirty="0"/>
            </a:br>
            <a:r>
              <a:rPr lang="en-US" dirty="0"/>
              <a:t>Group </a:t>
            </a:r>
            <a:r>
              <a:rPr lang="en-US" dirty="0" smtClean="0"/>
              <a:t>C10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52FBE00-2B2B-284C-920E-A31D63D76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10</a:t>
            </a:r>
            <a:r>
              <a:rPr lang="en-US" sz="2500" baseline="30000" dirty="0" smtClean="0"/>
              <a:t>th</a:t>
            </a:r>
            <a:r>
              <a:rPr lang="en-US" sz="2500" dirty="0" smtClean="0"/>
              <a:t> September 2018</a:t>
            </a:r>
          </a:p>
          <a:p>
            <a:r>
              <a:rPr lang="en-US" sz="2500" dirty="0" smtClean="0">
                <a:solidFill>
                  <a:schemeClr val="accent1"/>
                </a:solidFill>
              </a:rPr>
              <a:t>Joanne Ong</a:t>
            </a:r>
            <a:endParaRPr lang="en-US" sz="25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2892" y="46775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1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"/>
    </mc:Choice>
    <mc:Fallback xmlns="">
      <p:transition spd="slow" advTm="107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Recap: if-else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640"/>
          <a:stretch/>
        </p:blipFill>
        <p:spPr>
          <a:xfrm>
            <a:off x="1028700" y="3130575"/>
            <a:ext cx="7789832" cy="9617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8700" y="2488372"/>
            <a:ext cx="2548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General syntax: 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8500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Recap: if-else</a:t>
            </a:r>
          </a:p>
          <a:p>
            <a:r>
              <a:rPr lang="en-US" sz="3000" dirty="0" smtClean="0"/>
              <a:t>Max of two numbers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358" y="2434654"/>
            <a:ext cx="3207583" cy="329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Recap: if-else</a:t>
            </a:r>
          </a:p>
          <a:p>
            <a:r>
              <a:rPr lang="en-US" sz="3000" dirty="0" smtClean="0"/>
              <a:t>Max of two numbers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54" y="2434654"/>
            <a:ext cx="3207583" cy="32938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86597" y="3542949"/>
            <a:ext cx="30430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Can we make this code nicer?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76128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Recap: if-else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8700" y="2488372"/>
            <a:ext cx="2548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General syntax: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10" y="3180205"/>
            <a:ext cx="7811125" cy="130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Recap: if-else</a:t>
            </a:r>
          </a:p>
          <a:p>
            <a:r>
              <a:rPr lang="en-US" sz="3000" dirty="0" smtClean="0"/>
              <a:t>Max of two numbers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82" y="2434654"/>
            <a:ext cx="3207583" cy="32938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55" y="2824399"/>
            <a:ext cx="3089445" cy="207738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524811" y="3731614"/>
            <a:ext cx="614597" cy="262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8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8.1 (a)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1839756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3000" dirty="0" smtClean="0"/>
              <a:t>Do the two functions behave in the same way? Explain.</a:t>
            </a:r>
            <a:endParaRPr lang="en-US" sz="3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67795ACB-6622-5545-B2EB-9483F3BB80D7}"/>
              </a:ext>
            </a:extLst>
          </p:cNvPr>
          <p:cNvSpPr txBox="1">
            <a:spLocks/>
          </p:cNvSpPr>
          <p:nvPr/>
        </p:nvSpPr>
        <p:spPr>
          <a:xfrm>
            <a:off x="977793" y="3365746"/>
            <a:ext cx="3651357" cy="2626454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Franklin Gothic Book" panose="020B0503020102020204" pitchFamily="34" charset="0"/>
              <a:buNone/>
            </a:pP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</a:t>
            </a:r>
            <a:r>
              <a:rPr lang="en-SG" sz="1400" dirty="0" smtClean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400" dirty="0" smtClean="0">
                <a:latin typeface="Monaco" pitchFamily="2" charset="77"/>
              </a:rPr>
              <a:t>(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n)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 smtClean="0">
                <a:latin typeface="Monaco" pitchFamily="2" charset="77"/>
              </a:rPr>
              <a:t> (n == </a:t>
            </a:r>
            <a:r>
              <a:rPr lang="en-SG" sz="1400" dirty="0" smtClean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400" dirty="0" smtClean="0">
                <a:latin typeface="Monaco" pitchFamily="2" charset="77"/>
              </a:rPr>
              <a:t>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 smtClean="0">
                <a:latin typeface="Monaco" pitchFamily="2" charset="77"/>
              </a:rPr>
              <a:t> </a:t>
            </a:r>
            <a:r>
              <a:rPr lang="en-SG" sz="1400" dirty="0" smtClean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dirty="0" smtClean="0">
                <a:latin typeface="Monaco" pitchFamily="2" charset="77"/>
              </a:rPr>
              <a:t>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}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 smtClean="0">
                <a:latin typeface="Monaco" pitchFamily="2" charset="77"/>
              </a:rPr>
              <a:t> n * factorial(n - </a:t>
            </a:r>
            <a:r>
              <a:rPr lang="en-SG" sz="1400" dirty="0" smtClean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dirty="0" smtClean="0">
                <a:latin typeface="Monaco" pitchFamily="2" charset="77"/>
              </a:rPr>
              <a:t>);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D8735D76-A7E3-2F43-82C6-E2B042750316}"/>
              </a:ext>
            </a:extLst>
          </p:cNvPr>
          <p:cNvSpPr txBox="1">
            <a:spLocks/>
          </p:cNvSpPr>
          <p:nvPr/>
        </p:nvSpPr>
        <p:spPr>
          <a:xfrm>
            <a:off x="4889289" y="3365746"/>
            <a:ext cx="3651357" cy="26264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>
                <a:latin typeface="Monaco" pitchFamily="2" charset="77"/>
              </a:rPr>
              <a:t> </a:t>
            </a:r>
            <a:r>
              <a:rPr lang="en-SG" sz="1400" dirty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400" dirty="0">
                <a:latin typeface="Monaco" pitchFamily="2" charset="77"/>
              </a:rPr>
              <a:t>(</a:t>
            </a: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>
                <a:latin typeface="Monaco" pitchFamily="2" charset="77"/>
              </a:rPr>
              <a:t> n)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{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>
                <a:latin typeface="Monaco" pitchFamily="2" charset="77"/>
              </a:rPr>
              <a:t> (n ==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400" dirty="0">
                <a:latin typeface="Monaco" pitchFamily="2" charset="77"/>
              </a:rPr>
              <a:t>) {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>
                <a:latin typeface="Monaco" pitchFamily="2" charset="77"/>
              </a:rPr>
              <a:t>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dirty="0">
                <a:latin typeface="Monaco" pitchFamily="2" charset="77"/>
              </a:rPr>
              <a:t>;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} else {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>
                <a:latin typeface="Monaco" pitchFamily="2" charset="77"/>
              </a:rPr>
              <a:t> n * factorial(n -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dirty="0">
                <a:latin typeface="Monaco" pitchFamily="2" charset="77"/>
              </a:rPr>
              <a:t>);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}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8867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67795ACB-6622-5545-B2EB-9483F3BB80D7}"/>
              </a:ext>
            </a:extLst>
          </p:cNvPr>
          <p:cNvSpPr txBox="1">
            <a:spLocks/>
          </p:cNvSpPr>
          <p:nvPr/>
        </p:nvSpPr>
        <p:spPr>
          <a:xfrm>
            <a:off x="977793" y="3665546"/>
            <a:ext cx="3651357" cy="2626454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Franklin Gothic Book" panose="020B0503020102020204" pitchFamily="34" charset="0"/>
              <a:buNone/>
            </a:pP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</a:t>
            </a:r>
            <a:r>
              <a:rPr lang="en-SG" sz="1400" dirty="0" smtClean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400" dirty="0" smtClean="0">
                <a:latin typeface="Monaco" pitchFamily="2" charset="77"/>
              </a:rPr>
              <a:t>(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n)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 smtClean="0">
                <a:latin typeface="Monaco" pitchFamily="2" charset="77"/>
              </a:rPr>
              <a:t> (n == </a:t>
            </a:r>
            <a:r>
              <a:rPr lang="en-SG" sz="1400" dirty="0" smtClean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400" dirty="0" smtClean="0">
                <a:latin typeface="Monaco" pitchFamily="2" charset="77"/>
              </a:rPr>
              <a:t>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 smtClean="0">
                <a:latin typeface="Monaco" pitchFamily="2" charset="77"/>
              </a:rPr>
              <a:t> </a:t>
            </a:r>
            <a:r>
              <a:rPr lang="en-SG" sz="1400" dirty="0" smtClean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dirty="0" smtClean="0">
                <a:latin typeface="Monaco" pitchFamily="2" charset="77"/>
              </a:rPr>
              <a:t>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}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 smtClean="0">
                <a:latin typeface="Monaco" pitchFamily="2" charset="77"/>
              </a:rPr>
              <a:t> n * factorial(n - </a:t>
            </a:r>
            <a:r>
              <a:rPr lang="en-SG" sz="1400" dirty="0" smtClean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dirty="0" smtClean="0">
                <a:latin typeface="Monaco" pitchFamily="2" charset="77"/>
              </a:rPr>
              <a:t>);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D8735D76-A7E3-2F43-82C6-E2B042750316}"/>
              </a:ext>
            </a:extLst>
          </p:cNvPr>
          <p:cNvSpPr txBox="1">
            <a:spLocks/>
          </p:cNvSpPr>
          <p:nvPr/>
        </p:nvSpPr>
        <p:spPr>
          <a:xfrm>
            <a:off x="4889289" y="3665546"/>
            <a:ext cx="3651357" cy="26264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>
                <a:latin typeface="Monaco" pitchFamily="2" charset="77"/>
              </a:rPr>
              <a:t> </a:t>
            </a:r>
            <a:r>
              <a:rPr lang="en-SG" sz="1400" dirty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400" dirty="0">
                <a:latin typeface="Monaco" pitchFamily="2" charset="77"/>
              </a:rPr>
              <a:t>(</a:t>
            </a: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>
                <a:latin typeface="Monaco" pitchFamily="2" charset="77"/>
              </a:rPr>
              <a:t> n)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{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>
                <a:latin typeface="Monaco" pitchFamily="2" charset="77"/>
              </a:rPr>
              <a:t> (n ==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400" dirty="0">
                <a:latin typeface="Monaco" pitchFamily="2" charset="77"/>
              </a:rPr>
              <a:t>) {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>
                <a:latin typeface="Monaco" pitchFamily="2" charset="77"/>
              </a:rPr>
              <a:t>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dirty="0">
                <a:latin typeface="Monaco" pitchFamily="2" charset="77"/>
              </a:rPr>
              <a:t>;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} else {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>
                <a:latin typeface="Monaco" pitchFamily="2" charset="77"/>
              </a:rPr>
              <a:t> n * factorial(n -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dirty="0">
                <a:latin typeface="Monaco" pitchFamily="2" charset="77"/>
              </a:rPr>
              <a:t>);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}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8.1 (a)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1854746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dirty="0" smtClean="0"/>
              <a:t>Yes, they behave in the same way!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sz="2400" dirty="0" smtClean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dirty="0" smtClean="0"/>
              <a:t>When we reach line 6, we are sure that n is not 0.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sz="2400" dirty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675085" y="4145886"/>
            <a:ext cx="341645" cy="10427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832988" y="4145885"/>
            <a:ext cx="341645" cy="10427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1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8.1 (b)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1944686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3000" dirty="0" smtClean="0"/>
              <a:t>Do the two functions behave in the same way? Explain.</a:t>
            </a:r>
            <a:endParaRPr lang="en-US" sz="3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67795ACB-6622-5545-B2EB-9483F3BB80D7}"/>
              </a:ext>
            </a:extLst>
          </p:cNvPr>
          <p:cNvSpPr txBox="1">
            <a:spLocks/>
          </p:cNvSpPr>
          <p:nvPr/>
        </p:nvSpPr>
        <p:spPr>
          <a:xfrm>
            <a:off x="853503" y="3219711"/>
            <a:ext cx="3705145" cy="324105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Franklin Gothic Book" panose="020B0503020102020204" pitchFamily="34" charset="0"/>
              <a:buNone/>
            </a:pP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</a:t>
            </a:r>
            <a:r>
              <a:rPr lang="en-SG" sz="1400" dirty="0" smtClean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400" dirty="0" smtClean="0">
                <a:latin typeface="Monaco" pitchFamily="2" charset="77"/>
              </a:rPr>
              <a:t>(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n)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results;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 smtClean="0">
                <a:latin typeface="Monaco" pitchFamily="2" charset="77"/>
              </a:rPr>
              <a:t> (n == </a:t>
            </a:r>
            <a:r>
              <a:rPr lang="en-SG" sz="1400" dirty="0" smtClean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400" dirty="0" smtClean="0">
                <a:latin typeface="Monaco" pitchFamily="2" charset="77"/>
              </a:rPr>
              <a:t>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results = </a:t>
            </a:r>
            <a:r>
              <a:rPr lang="en-SG" sz="1400" dirty="0" smtClean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dirty="0" smtClean="0">
                <a:latin typeface="Monaco" pitchFamily="2" charset="77"/>
              </a:rPr>
              <a:t>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}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results = n * factorial(n - </a:t>
            </a:r>
            <a:r>
              <a:rPr lang="en-SG" sz="1400" dirty="0" smtClean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dirty="0" smtClean="0">
                <a:latin typeface="Monaco" pitchFamily="2" charset="77"/>
              </a:rPr>
              <a:t>);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 smtClean="0">
                <a:latin typeface="Monaco" pitchFamily="2" charset="77"/>
              </a:rPr>
              <a:t> results;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D8735D76-A7E3-2F43-82C6-E2B042750316}"/>
              </a:ext>
            </a:extLst>
          </p:cNvPr>
          <p:cNvSpPr txBox="1">
            <a:spLocks/>
          </p:cNvSpPr>
          <p:nvPr/>
        </p:nvSpPr>
        <p:spPr>
          <a:xfrm>
            <a:off x="5088845" y="3219711"/>
            <a:ext cx="4055155" cy="32410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>
                <a:latin typeface="Monaco" pitchFamily="2" charset="77"/>
              </a:rPr>
              <a:t> </a:t>
            </a:r>
            <a:r>
              <a:rPr lang="en-SG" sz="1400" dirty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400" dirty="0">
                <a:latin typeface="Monaco" pitchFamily="2" charset="77"/>
              </a:rPr>
              <a:t>(</a:t>
            </a: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>
                <a:latin typeface="Monaco" pitchFamily="2" charset="77"/>
              </a:rPr>
              <a:t> n)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{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>
                <a:latin typeface="Monaco" pitchFamily="2" charset="77"/>
              </a:rPr>
              <a:t> results;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>
                <a:latin typeface="Monaco" pitchFamily="2" charset="77"/>
              </a:rPr>
              <a:t> (n ==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400" dirty="0">
                <a:latin typeface="Monaco" pitchFamily="2" charset="77"/>
              </a:rPr>
              <a:t>) {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  results =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dirty="0">
                <a:latin typeface="Monaco" pitchFamily="2" charset="77"/>
              </a:rPr>
              <a:t>;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} else {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  results = n * factorial(n -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dirty="0">
                <a:latin typeface="Monaco" pitchFamily="2" charset="77"/>
              </a:rPr>
              <a:t>);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}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>
                <a:latin typeface="Monaco" pitchFamily="2" charset="77"/>
              </a:rPr>
              <a:t> results;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60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8.1 (b)</a:t>
            </a:r>
            <a:endParaRPr lang="en-US" sz="30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28700" y="1929696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3000" dirty="0" smtClean="0"/>
              <a:t>No, they do not behave in the same way.</a:t>
            </a:r>
            <a:endParaRPr lang="en-US" sz="3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67795ACB-6622-5545-B2EB-9483F3BB80D7}"/>
              </a:ext>
            </a:extLst>
          </p:cNvPr>
          <p:cNvSpPr txBox="1">
            <a:spLocks/>
          </p:cNvSpPr>
          <p:nvPr/>
        </p:nvSpPr>
        <p:spPr>
          <a:xfrm>
            <a:off x="853503" y="3219711"/>
            <a:ext cx="3705145" cy="324105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Franklin Gothic Book" panose="020B0503020102020204" pitchFamily="34" charset="0"/>
              <a:buNone/>
            </a:pPr>
            <a:r>
              <a:rPr lang="en-SG" sz="140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smtClean="0">
                <a:latin typeface="Monaco" pitchFamily="2" charset="77"/>
              </a:rPr>
              <a:t> </a:t>
            </a:r>
            <a:r>
              <a:rPr lang="en-SG" sz="1400" smtClean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400" smtClean="0">
                <a:latin typeface="Monaco" pitchFamily="2" charset="77"/>
              </a:rPr>
              <a:t>(</a:t>
            </a:r>
            <a:r>
              <a:rPr lang="en-SG" sz="140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smtClean="0">
                <a:latin typeface="Monaco" pitchFamily="2" charset="77"/>
              </a:rPr>
              <a:t> n) </a:t>
            </a:r>
            <a:br>
              <a:rPr lang="en-SG" sz="1400" smtClean="0">
                <a:latin typeface="Monaco" pitchFamily="2" charset="77"/>
              </a:rPr>
            </a:br>
            <a:r>
              <a:rPr lang="en-SG" sz="1400" smtClean="0">
                <a:latin typeface="Monaco" pitchFamily="2" charset="77"/>
              </a:rPr>
              <a:t>{ </a:t>
            </a:r>
            <a:br>
              <a:rPr lang="en-SG" sz="1400" smtClean="0">
                <a:latin typeface="Monaco" pitchFamily="2" charset="77"/>
              </a:rPr>
            </a:br>
            <a:r>
              <a:rPr lang="en-SG" sz="1400" smtClean="0">
                <a:latin typeface="Monaco" pitchFamily="2" charset="77"/>
              </a:rPr>
              <a:t>  </a:t>
            </a:r>
            <a:r>
              <a:rPr lang="en-SG" sz="140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smtClean="0">
                <a:latin typeface="Monaco" pitchFamily="2" charset="77"/>
              </a:rPr>
              <a:t> results;</a:t>
            </a:r>
            <a:br>
              <a:rPr lang="en-SG" sz="1400" smtClean="0">
                <a:latin typeface="Monaco" pitchFamily="2" charset="77"/>
              </a:rPr>
            </a:br>
            <a:r>
              <a:rPr lang="en-SG" sz="1400" smtClean="0">
                <a:latin typeface="Monaco" pitchFamily="2" charset="77"/>
              </a:rPr>
              <a:t>  </a:t>
            </a:r>
            <a:r>
              <a:rPr lang="en-SG" sz="140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smtClean="0">
                <a:latin typeface="Monaco" pitchFamily="2" charset="77"/>
              </a:rPr>
              <a:t> (n == </a:t>
            </a:r>
            <a:r>
              <a:rPr lang="en-SG" sz="1400" smtClean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400" smtClean="0">
                <a:latin typeface="Monaco" pitchFamily="2" charset="77"/>
              </a:rPr>
              <a:t>) { </a:t>
            </a:r>
            <a:br>
              <a:rPr lang="en-SG" sz="1400" smtClean="0">
                <a:latin typeface="Monaco" pitchFamily="2" charset="77"/>
              </a:rPr>
            </a:br>
            <a:r>
              <a:rPr lang="en-SG" sz="1400" smtClean="0">
                <a:latin typeface="Monaco" pitchFamily="2" charset="77"/>
              </a:rPr>
              <a:t>    results = </a:t>
            </a:r>
            <a:r>
              <a:rPr lang="en-SG" sz="1400" smtClean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smtClean="0">
                <a:latin typeface="Monaco" pitchFamily="2" charset="77"/>
              </a:rPr>
              <a:t>; </a:t>
            </a:r>
            <a:br>
              <a:rPr lang="en-SG" sz="1400" smtClean="0">
                <a:latin typeface="Monaco" pitchFamily="2" charset="77"/>
              </a:rPr>
            </a:br>
            <a:r>
              <a:rPr lang="en-SG" sz="1400" smtClean="0">
                <a:latin typeface="Monaco" pitchFamily="2" charset="77"/>
              </a:rPr>
              <a:t>  } </a:t>
            </a:r>
            <a:br>
              <a:rPr lang="en-SG" sz="1400" smtClean="0">
                <a:latin typeface="Monaco" pitchFamily="2" charset="77"/>
              </a:rPr>
            </a:br>
            <a:r>
              <a:rPr lang="en-SG" sz="1400" smtClean="0">
                <a:latin typeface="Monaco" pitchFamily="2" charset="77"/>
              </a:rPr>
              <a:t>  results = n * factorial(n - </a:t>
            </a:r>
            <a:r>
              <a:rPr lang="en-SG" sz="1400" smtClean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smtClean="0">
                <a:latin typeface="Monaco" pitchFamily="2" charset="77"/>
              </a:rPr>
              <a:t>);</a:t>
            </a:r>
            <a:br>
              <a:rPr lang="en-SG" sz="1400" smtClean="0">
                <a:latin typeface="Monaco" pitchFamily="2" charset="77"/>
              </a:rPr>
            </a:br>
            <a:r>
              <a:rPr lang="en-SG" sz="1400" smtClean="0">
                <a:latin typeface="Monaco" pitchFamily="2" charset="77"/>
              </a:rPr>
              <a:t>  </a:t>
            </a:r>
            <a:r>
              <a:rPr lang="en-SG" sz="1400" smtClean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smtClean="0">
                <a:latin typeface="Monaco" pitchFamily="2" charset="77"/>
              </a:rPr>
              <a:t> results; </a:t>
            </a:r>
            <a:br>
              <a:rPr lang="en-SG" sz="1400" smtClean="0">
                <a:latin typeface="Monaco" pitchFamily="2" charset="77"/>
              </a:rPr>
            </a:br>
            <a:r>
              <a:rPr lang="en-SG" sz="1400" smtClean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D8735D76-A7E3-2F43-82C6-E2B042750316}"/>
              </a:ext>
            </a:extLst>
          </p:cNvPr>
          <p:cNvSpPr txBox="1">
            <a:spLocks/>
          </p:cNvSpPr>
          <p:nvPr/>
        </p:nvSpPr>
        <p:spPr>
          <a:xfrm>
            <a:off x="5088845" y="3219711"/>
            <a:ext cx="4055155" cy="32410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>
                <a:latin typeface="Monaco" pitchFamily="2" charset="77"/>
              </a:rPr>
              <a:t> </a:t>
            </a:r>
            <a:r>
              <a:rPr lang="en-SG" sz="1400" dirty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400" dirty="0">
                <a:latin typeface="Monaco" pitchFamily="2" charset="77"/>
              </a:rPr>
              <a:t>(</a:t>
            </a: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>
                <a:latin typeface="Monaco" pitchFamily="2" charset="77"/>
              </a:rPr>
              <a:t> n)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{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>
                <a:latin typeface="Monaco" pitchFamily="2" charset="77"/>
              </a:rPr>
              <a:t> results;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>
                <a:latin typeface="Monaco" pitchFamily="2" charset="77"/>
              </a:rPr>
              <a:t> (n ==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400" dirty="0">
                <a:latin typeface="Monaco" pitchFamily="2" charset="77"/>
              </a:rPr>
              <a:t>) {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  results =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dirty="0">
                <a:latin typeface="Monaco" pitchFamily="2" charset="77"/>
              </a:rPr>
              <a:t>;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} else {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  results = n * factorial(n -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dirty="0">
                <a:latin typeface="Monaco" pitchFamily="2" charset="77"/>
              </a:rPr>
              <a:t>);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}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>
                <a:latin typeface="Monaco" pitchFamily="2" charset="77"/>
              </a:rPr>
              <a:t> results;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690076" y="4070935"/>
            <a:ext cx="341645" cy="10427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887955" y="3936023"/>
            <a:ext cx="341645" cy="10427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53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8.1 (b)</a:t>
            </a:r>
            <a:endParaRPr lang="en-US" sz="3000" dirty="0" smtClean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67795ACB-6622-5545-B2EB-9483F3BB80D7}"/>
              </a:ext>
            </a:extLst>
          </p:cNvPr>
          <p:cNvSpPr txBox="1">
            <a:spLocks/>
          </p:cNvSpPr>
          <p:nvPr/>
        </p:nvSpPr>
        <p:spPr>
          <a:xfrm>
            <a:off x="3020969" y="2171700"/>
            <a:ext cx="4412764" cy="3536689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Franklin Gothic Book" panose="020B0503020102020204" pitchFamily="34" charset="0"/>
              <a:buNone/>
            </a:pPr>
            <a:r>
              <a:rPr lang="en-SG" sz="160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600" smtClean="0">
                <a:latin typeface="Monaco" pitchFamily="2" charset="77"/>
              </a:rPr>
              <a:t> </a:t>
            </a:r>
            <a:r>
              <a:rPr lang="en-SG" sz="1600" smtClean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600" smtClean="0">
                <a:latin typeface="Monaco" pitchFamily="2" charset="77"/>
              </a:rPr>
              <a:t>(</a:t>
            </a:r>
            <a:r>
              <a:rPr lang="en-SG" sz="160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600" smtClean="0">
                <a:latin typeface="Monaco" pitchFamily="2" charset="77"/>
              </a:rPr>
              <a:t> n) </a:t>
            </a:r>
            <a:br>
              <a:rPr lang="en-SG" sz="1600" smtClean="0">
                <a:latin typeface="Monaco" pitchFamily="2" charset="77"/>
              </a:rPr>
            </a:br>
            <a:r>
              <a:rPr lang="en-SG" sz="1600" smtClean="0">
                <a:latin typeface="Monaco" pitchFamily="2" charset="77"/>
              </a:rPr>
              <a:t>{ </a:t>
            </a:r>
            <a:br>
              <a:rPr lang="en-SG" sz="1600" smtClean="0">
                <a:latin typeface="Monaco" pitchFamily="2" charset="77"/>
              </a:rPr>
            </a:br>
            <a:r>
              <a:rPr lang="en-SG" sz="1600" smtClean="0">
                <a:latin typeface="Monaco" pitchFamily="2" charset="77"/>
              </a:rPr>
              <a:t>  </a:t>
            </a:r>
            <a:r>
              <a:rPr lang="en-SG" sz="160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600" smtClean="0">
                <a:latin typeface="Monaco" pitchFamily="2" charset="77"/>
              </a:rPr>
              <a:t> results;</a:t>
            </a:r>
            <a:br>
              <a:rPr lang="en-SG" sz="1600" smtClean="0">
                <a:latin typeface="Monaco" pitchFamily="2" charset="77"/>
              </a:rPr>
            </a:br>
            <a:r>
              <a:rPr lang="en-SG" sz="1600" smtClean="0">
                <a:latin typeface="Monaco" pitchFamily="2" charset="77"/>
              </a:rPr>
              <a:t>  </a:t>
            </a:r>
            <a:r>
              <a:rPr lang="en-SG" sz="160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600" smtClean="0">
                <a:latin typeface="Monaco" pitchFamily="2" charset="77"/>
              </a:rPr>
              <a:t> (n == </a:t>
            </a:r>
            <a:r>
              <a:rPr lang="en-SG" sz="1600" smtClean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600" smtClean="0">
                <a:latin typeface="Monaco" pitchFamily="2" charset="77"/>
              </a:rPr>
              <a:t>) { </a:t>
            </a:r>
            <a:br>
              <a:rPr lang="en-SG" sz="1600" smtClean="0">
                <a:latin typeface="Monaco" pitchFamily="2" charset="77"/>
              </a:rPr>
            </a:br>
            <a:r>
              <a:rPr lang="en-SG" sz="1600" smtClean="0">
                <a:latin typeface="Monaco" pitchFamily="2" charset="77"/>
              </a:rPr>
              <a:t>    results = </a:t>
            </a:r>
            <a:r>
              <a:rPr lang="en-SG" sz="1600" smtClean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600" smtClean="0">
                <a:latin typeface="Monaco" pitchFamily="2" charset="77"/>
              </a:rPr>
              <a:t>; </a:t>
            </a:r>
            <a:br>
              <a:rPr lang="en-SG" sz="1600" smtClean="0">
                <a:latin typeface="Monaco" pitchFamily="2" charset="77"/>
              </a:rPr>
            </a:br>
            <a:r>
              <a:rPr lang="en-SG" sz="1600" smtClean="0">
                <a:latin typeface="Monaco" pitchFamily="2" charset="77"/>
              </a:rPr>
              <a:t>  } </a:t>
            </a:r>
            <a:br>
              <a:rPr lang="en-SG" sz="1600" smtClean="0">
                <a:latin typeface="Monaco" pitchFamily="2" charset="77"/>
              </a:rPr>
            </a:br>
            <a:r>
              <a:rPr lang="en-SG" sz="1600" smtClean="0">
                <a:latin typeface="Monaco" pitchFamily="2" charset="77"/>
              </a:rPr>
              <a:t>  results = n * factorial(n - </a:t>
            </a:r>
            <a:r>
              <a:rPr lang="en-SG" sz="1600" smtClean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600" smtClean="0">
                <a:latin typeface="Monaco" pitchFamily="2" charset="77"/>
              </a:rPr>
              <a:t>);</a:t>
            </a:r>
            <a:br>
              <a:rPr lang="en-SG" sz="1600" smtClean="0">
                <a:latin typeface="Monaco" pitchFamily="2" charset="77"/>
              </a:rPr>
            </a:br>
            <a:r>
              <a:rPr lang="en-SG" sz="1600" smtClean="0">
                <a:latin typeface="Monaco" pitchFamily="2" charset="77"/>
              </a:rPr>
              <a:t>  </a:t>
            </a:r>
            <a:r>
              <a:rPr lang="en-SG" sz="1600" smtClean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600" smtClean="0">
                <a:latin typeface="Monaco" pitchFamily="2" charset="77"/>
              </a:rPr>
              <a:t> results; </a:t>
            </a:r>
            <a:br>
              <a:rPr lang="en-SG" sz="1600" smtClean="0">
                <a:latin typeface="Monaco" pitchFamily="2" charset="77"/>
              </a:rPr>
            </a:br>
            <a:r>
              <a:rPr lang="en-SG" sz="1600" smtClean="0">
                <a:latin typeface="Monaco" pitchFamily="2" charset="77"/>
              </a:rPr>
              <a:t>}</a:t>
            </a:r>
            <a:endParaRPr lang="en-US" sz="16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6785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941230"/>
            <a:ext cx="7200900" cy="3581400"/>
          </a:xfrm>
        </p:spPr>
        <p:txBody>
          <a:bodyPr>
            <a:normAutofit/>
          </a:bodyPr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/>
              <a:t>Telegram group at: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t.me/joinchat/C76a-wpYrPF5Bzhq7O6ysQ</a:t>
            </a:r>
            <a:endParaRPr lang="en-US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dirty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 smtClean="0"/>
              <a:t>CS1010 tutorial slides at: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github.com/joanneong/cs1010</a:t>
            </a:r>
            <a:endParaRPr lang="en-US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100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8.1 (b)</a:t>
            </a:r>
            <a:endParaRPr lang="en-US" sz="3000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339751" y="3270849"/>
            <a:ext cx="645665" cy="10427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45971" y="2690859"/>
            <a:ext cx="232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Never terminates!!</a:t>
            </a:r>
            <a:endParaRPr lang="en-US" sz="200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67795ACB-6622-5545-B2EB-9483F3BB80D7}"/>
              </a:ext>
            </a:extLst>
          </p:cNvPr>
          <p:cNvSpPr txBox="1">
            <a:spLocks/>
          </p:cNvSpPr>
          <p:nvPr/>
        </p:nvSpPr>
        <p:spPr>
          <a:xfrm>
            <a:off x="3020969" y="2171700"/>
            <a:ext cx="4412764" cy="3536689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Franklin Gothic Book" panose="020B0503020102020204" pitchFamily="34" charset="0"/>
              <a:buNone/>
            </a:pPr>
            <a:r>
              <a:rPr lang="en-SG" sz="160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600" smtClean="0">
                <a:latin typeface="Monaco" pitchFamily="2" charset="77"/>
              </a:rPr>
              <a:t> </a:t>
            </a:r>
            <a:r>
              <a:rPr lang="en-SG" sz="1600" smtClean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600" smtClean="0">
                <a:latin typeface="Monaco" pitchFamily="2" charset="77"/>
              </a:rPr>
              <a:t>(</a:t>
            </a:r>
            <a:r>
              <a:rPr lang="en-SG" sz="160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600" smtClean="0">
                <a:latin typeface="Monaco" pitchFamily="2" charset="77"/>
              </a:rPr>
              <a:t> n) </a:t>
            </a:r>
            <a:br>
              <a:rPr lang="en-SG" sz="1600" smtClean="0">
                <a:latin typeface="Monaco" pitchFamily="2" charset="77"/>
              </a:rPr>
            </a:br>
            <a:r>
              <a:rPr lang="en-SG" sz="1600" smtClean="0">
                <a:latin typeface="Monaco" pitchFamily="2" charset="77"/>
              </a:rPr>
              <a:t>{ </a:t>
            </a:r>
            <a:br>
              <a:rPr lang="en-SG" sz="1600" smtClean="0">
                <a:latin typeface="Monaco" pitchFamily="2" charset="77"/>
              </a:rPr>
            </a:br>
            <a:r>
              <a:rPr lang="en-SG" sz="1600" smtClean="0">
                <a:latin typeface="Monaco" pitchFamily="2" charset="77"/>
              </a:rPr>
              <a:t>  </a:t>
            </a:r>
            <a:r>
              <a:rPr lang="en-SG" sz="160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600" smtClean="0">
                <a:latin typeface="Monaco" pitchFamily="2" charset="77"/>
              </a:rPr>
              <a:t> results;</a:t>
            </a:r>
            <a:br>
              <a:rPr lang="en-SG" sz="1600" smtClean="0">
                <a:latin typeface="Monaco" pitchFamily="2" charset="77"/>
              </a:rPr>
            </a:br>
            <a:r>
              <a:rPr lang="en-SG" sz="1600" smtClean="0">
                <a:latin typeface="Monaco" pitchFamily="2" charset="77"/>
              </a:rPr>
              <a:t>  </a:t>
            </a:r>
            <a:r>
              <a:rPr lang="en-SG" sz="160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600" smtClean="0">
                <a:latin typeface="Monaco" pitchFamily="2" charset="77"/>
              </a:rPr>
              <a:t> (n == </a:t>
            </a:r>
            <a:r>
              <a:rPr lang="en-SG" sz="1600" smtClean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600" smtClean="0">
                <a:latin typeface="Monaco" pitchFamily="2" charset="77"/>
              </a:rPr>
              <a:t>) { </a:t>
            </a:r>
            <a:br>
              <a:rPr lang="en-SG" sz="1600" smtClean="0">
                <a:latin typeface="Monaco" pitchFamily="2" charset="77"/>
              </a:rPr>
            </a:br>
            <a:r>
              <a:rPr lang="en-SG" sz="1600" smtClean="0">
                <a:latin typeface="Monaco" pitchFamily="2" charset="77"/>
              </a:rPr>
              <a:t>    results = </a:t>
            </a:r>
            <a:r>
              <a:rPr lang="en-SG" sz="1600" smtClean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600" smtClean="0">
                <a:latin typeface="Monaco" pitchFamily="2" charset="77"/>
              </a:rPr>
              <a:t>; </a:t>
            </a:r>
            <a:br>
              <a:rPr lang="en-SG" sz="1600" smtClean="0">
                <a:latin typeface="Monaco" pitchFamily="2" charset="77"/>
              </a:rPr>
            </a:br>
            <a:r>
              <a:rPr lang="en-SG" sz="1600" smtClean="0">
                <a:latin typeface="Monaco" pitchFamily="2" charset="77"/>
              </a:rPr>
              <a:t>  } </a:t>
            </a:r>
            <a:br>
              <a:rPr lang="en-SG" sz="1600" smtClean="0">
                <a:latin typeface="Monaco" pitchFamily="2" charset="77"/>
              </a:rPr>
            </a:br>
            <a:r>
              <a:rPr lang="en-SG" sz="1600" smtClean="0">
                <a:latin typeface="Monaco" pitchFamily="2" charset="77"/>
              </a:rPr>
              <a:t>  results = n * factorial(n - </a:t>
            </a:r>
            <a:r>
              <a:rPr lang="en-SG" sz="1600" smtClean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600" smtClean="0">
                <a:latin typeface="Monaco" pitchFamily="2" charset="77"/>
              </a:rPr>
              <a:t>);</a:t>
            </a:r>
            <a:br>
              <a:rPr lang="en-SG" sz="1600" smtClean="0">
                <a:latin typeface="Monaco" pitchFamily="2" charset="77"/>
              </a:rPr>
            </a:br>
            <a:r>
              <a:rPr lang="en-SG" sz="1600" smtClean="0">
                <a:latin typeface="Monaco" pitchFamily="2" charset="77"/>
              </a:rPr>
              <a:t>  </a:t>
            </a:r>
            <a:r>
              <a:rPr lang="en-SG" sz="1600" smtClean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600" smtClean="0">
                <a:latin typeface="Monaco" pitchFamily="2" charset="77"/>
              </a:rPr>
              <a:t> results; </a:t>
            </a:r>
            <a:br>
              <a:rPr lang="en-SG" sz="1600" smtClean="0">
                <a:latin typeface="Monaco" pitchFamily="2" charset="77"/>
              </a:rPr>
            </a:br>
            <a:r>
              <a:rPr lang="en-SG" sz="1600" smtClean="0">
                <a:latin typeface="Monaco" pitchFamily="2" charset="77"/>
              </a:rPr>
              <a:t>}</a:t>
            </a:r>
            <a:endParaRPr lang="en-US" sz="16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0757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8.2</a:t>
            </a:r>
            <a:endParaRPr lang="en-US" sz="3000" dirty="0" smtClean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795ACB-6622-5545-B2EB-9483F3BB80D7}"/>
              </a:ext>
            </a:extLst>
          </p:cNvPr>
          <p:cNvSpPr txBox="1">
            <a:spLocks/>
          </p:cNvSpPr>
          <p:nvPr/>
        </p:nvSpPr>
        <p:spPr>
          <a:xfrm>
            <a:off x="3356861" y="2874937"/>
            <a:ext cx="3705145" cy="3390952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Franklin Gothic Book" panose="020B0503020102020204" pitchFamily="34" charset="0"/>
              <a:buNone/>
            </a:pPr>
            <a:r>
              <a:rPr lang="en-SG" sz="20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2000" dirty="0" smtClean="0">
                <a:latin typeface="Monaco" pitchFamily="2" charset="77"/>
              </a:rPr>
              <a:t> (x &gt; y) {</a:t>
            </a:r>
            <a:br>
              <a:rPr lang="en-SG" sz="2000" dirty="0" smtClean="0">
                <a:latin typeface="Monaco" pitchFamily="2" charset="77"/>
              </a:rPr>
            </a:br>
            <a:r>
              <a:rPr lang="en-SG" sz="2000" dirty="0" smtClean="0">
                <a:latin typeface="Monaco" pitchFamily="2" charset="77"/>
              </a:rPr>
              <a:t>  max = x; </a:t>
            </a:r>
            <a:br>
              <a:rPr lang="en-SG" sz="2000" dirty="0" smtClean="0">
                <a:latin typeface="Monaco" pitchFamily="2" charset="77"/>
              </a:rPr>
            </a:br>
            <a:r>
              <a:rPr lang="en-SG" sz="2000" dirty="0" smtClean="0">
                <a:latin typeface="Monaco" pitchFamily="2" charset="77"/>
              </a:rPr>
              <a:t>} </a:t>
            </a:r>
            <a:br>
              <a:rPr lang="en-SG" sz="2000" dirty="0" smtClean="0">
                <a:latin typeface="Monaco" pitchFamily="2" charset="77"/>
              </a:rPr>
            </a:br>
            <a:r>
              <a:rPr lang="en-SG" sz="20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2000" dirty="0" smtClean="0">
                <a:latin typeface="Monaco" pitchFamily="2" charset="77"/>
              </a:rPr>
              <a:t> (x &lt; y) { </a:t>
            </a:r>
            <a:br>
              <a:rPr lang="en-SG" sz="2000" dirty="0" smtClean="0">
                <a:latin typeface="Monaco" pitchFamily="2" charset="77"/>
              </a:rPr>
            </a:br>
            <a:r>
              <a:rPr lang="en-SG" sz="2000" dirty="0" smtClean="0">
                <a:latin typeface="Monaco" pitchFamily="2" charset="77"/>
              </a:rPr>
              <a:t>  max = y; </a:t>
            </a:r>
            <a:br>
              <a:rPr lang="en-SG" sz="2000" dirty="0" smtClean="0">
                <a:latin typeface="Monaco" pitchFamily="2" charset="77"/>
              </a:rPr>
            </a:br>
            <a:r>
              <a:rPr lang="en-SG" sz="2000" dirty="0" smtClean="0">
                <a:latin typeface="Monaco" pitchFamily="2" charset="77"/>
              </a:rPr>
              <a:t>} </a:t>
            </a:r>
            <a:br>
              <a:rPr lang="en-SG" sz="2000" dirty="0" smtClean="0">
                <a:latin typeface="Monaco" pitchFamily="2" charset="77"/>
              </a:rPr>
            </a:br>
            <a:r>
              <a:rPr lang="en-SG" sz="20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2000" dirty="0" smtClean="0">
                <a:latin typeface="Monaco" pitchFamily="2" charset="77"/>
              </a:rPr>
              <a:t> (x == y) { </a:t>
            </a:r>
            <a:br>
              <a:rPr lang="en-SG" sz="2000" dirty="0" smtClean="0">
                <a:latin typeface="Monaco" pitchFamily="2" charset="77"/>
              </a:rPr>
            </a:br>
            <a:r>
              <a:rPr lang="en-SG" sz="2000" dirty="0" smtClean="0">
                <a:latin typeface="Monaco" pitchFamily="2" charset="77"/>
              </a:rPr>
              <a:t>  max = y; </a:t>
            </a:r>
            <a:br>
              <a:rPr lang="en-SG" sz="2000" dirty="0" smtClean="0">
                <a:latin typeface="Monaco" pitchFamily="2" charset="77"/>
              </a:rPr>
            </a:br>
            <a:r>
              <a:rPr lang="en-SG" sz="2000" dirty="0" smtClean="0">
                <a:latin typeface="Monaco" pitchFamily="2" charset="77"/>
              </a:rPr>
              <a:t>}</a:t>
            </a:r>
            <a:endParaRPr lang="en-US" sz="2000" dirty="0">
              <a:latin typeface="Monaco" pitchFamily="2" charset="77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28700" y="1914706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3000" dirty="0" smtClean="0"/>
              <a:t>Draw the flowchart for the code snippet:</a:t>
            </a:r>
            <a:endParaRPr lang="en-US" sz="3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9C371C44-767B-B34B-912B-9789AB848F15}"/>
              </a:ext>
            </a:extLst>
          </p:cNvPr>
          <p:cNvCxnSpPr>
            <a:cxnSpLocks/>
          </p:cNvCxnSpPr>
          <p:nvPr/>
        </p:nvCxnSpPr>
        <p:spPr>
          <a:xfrm>
            <a:off x="7062007" y="920098"/>
            <a:ext cx="293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utput m">
            <a:extLst>
              <a:ext uri="{FF2B5EF4-FFF2-40B4-BE49-F238E27FC236}">
                <a16:creationId xmlns="" xmlns:a16="http://schemas.microsoft.com/office/drawing/2014/main" id="{A00DD53E-97B2-0F46-822C-FA2531FF1E57}"/>
              </a:ext>
            </a:extLst>
          </p:cNvPr>
          <p:cNvSpPr/>
          <p:nvPr/>
        </p:nvSpPr>
        <p:spPr>
          <a:xfrm>
            <a:off x="6100610" y="685800"/>
            <a:ext cx="961396" cy="464969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input </a:t>
            </a:r>
          </a:p>
          <a:p>
            <a:pPr algn="ctr"/>
            <a:r>
              <a:rPr lang="en-US" sz="1600" dirty="0">
                <a:latin typeface="Roboto Regular"/>
              </a:rPr>
              <a:t>x, y</a:t>
            </a:r>
            <a:endParaRPr sz="1600" dirty="0">
              <a:latin typeface="Roboto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30026" y="515879"/>
            <a:ext cx="5246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>
                  <a:solidFill>
                    <a:srgbClr val="FF0000"/>
                  </a:solidFill>
                </a:ln>
              </a:rPr>
              <a:t>?</a:t>
            </a:r>
            <a:endParaRPr lang="en-US" sz="4000" dirty="0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660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8.2</a:t>
            </a:r>
            <a:endParaRPr lang="en-US" sz="3000" dirty="0" smtClean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16" y="2760133"/>
            <a:ext cx="8283053" cy="211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8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="" xmlns:a16="http://schemas.microsoft.com/office/drawing/2014/main" id="{D8735D76-A7E3-2F43-82C6-E2B042750316}"/>
              </a:ext>
            </a:extLst>
          </p:cNvPr>
          <p:cNvSpPr txBox="1">
            <a:spLocks/>
          </p:cNvSpPr>
          <p:nvPr/>
        </p:nvSpPr>
        <p:spPr>
          <a:xfrm>
            <a:off x="3523468" y="3256247"/>
            <a:ext cx="2421227" cy="2081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SG" sz="20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2000" dirty="0">
                <a:latin typeface="Monaco" pitchFamily="2" charset="77"/>
              </a:rPr>
              <a:t> (x &gt; y) {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max = x;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} else {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max = y;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}</a:t>
            </a:r>
            <a:endParaRPr lang="en-US" sz="2000" dirty="0">
              <a:latin typeface="Monaco" pitchFamily="2" charset="77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8.2</a:t>
            </a:r>
            <a:endParaRPr lang="en-US" sz="30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28700" y="2019636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3000" dirty="0" smtClean="0"/>
              <a:t>Draw the flowchart for the code snippet:</a:t>
            </a:r>
            <a:endParaRPr lang="en-US" sz="30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9C371C44-767B-B34B-912B-9789AB848F15}"/>
              </a:ext>
            </a:extLst>
          </p:cNvPr>
          <p:cNvCxnSpPr>
            <a:cxnSpLocks/>
          </p:cNvCxnSpPr>
          <p:nvPr/>
        </p:nvCxnSpPr>
        <p:spPr>
          <a:xfrm>
            <a:off x="7062007" y="920098"/>
            <a:ext cx="293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utput m">
            <a:extLst>
              <a:ext uri="{FF2B5EF4-FFF2-40B4-BE49-F238E27FC236}">
                <a16:creationId xmlns="" xmlns:a16="http://schemas.microsoft.com/office/drawing/2014/main" id="{A00DD53E-97B2-0F46-822C-FA2531FF1E57}"/>
              </a:ext>
            </a:extLst>
          </p:cNvPr>
          <p:cNvSpPr/>
          <p:nvPr/>
        </p:nvSpPr>
        <p:spPr>
          <a:xfrm>
            <a:off x="6100610" y="685800"/>
            <a:ext cx="961396" cy="464969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input </a:t>
            </a:r>
          </a:p>
          <a:p>
            <a:pPr algn="ctr"/>
            <a:r>
              <a:rPr lang="en-US" sz="1600" dirty="0">
                <a:latin typeface="Roboto Regular"/>
              </a:rPr>
              <a:t>x, y</a:t>
            </a:r>
            <a:endParaRPr sz="1600" dirty="0">
              <a:latin typeface="Roboto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30026" y="515879"/>
            <a:ext cx="5246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>
                  <a:solidFill>
                    <a:srgbClr val="FF0000"/>
                  </a:solidFill>
                </a:ln>
              </a:rPr>
              <a:t>?</a:t>
            </a:r>
            <a:endParaRPr lang="en-US" sz="4000" dirty="0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5797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8.2</a:t>
            </a:r>
            <a:endParaRPr lang="en-US" sz="3000" dirty="0" smtClean="0"/>
          </a:p>
        </p:txBody>
      </p:sp>
      <p:sp>
        <p:nvSpPr>
          <p:cNvPr id="15" name="i equals k?">
            <a:extLst>
              <a:ext uri="{FF2B5EF4-FFF2-40B4-BE49-F238E27FC236}">
                <a16:creationId xmlns:a16="http://schemas.microsoft.com/office/drawing/2014/main" xmlns="" id="{7B062BEB-B0A2-584D-87DB-38CD1C7D2CB5}"/>
              </a:ext>
            </a:extLst>
          </p:cNvPr>
          <p:cNvSpPr/>
          <p:nvPr/>
        </p:nvSpPr>
        <p:spPr>
          <a:xfrm>
            <a:off x="3055602" y="2758290"/>
            <a:ext cx="1667878" cy="84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x &gt; y</a:t>
            </a:r>
            <a:endParaRPr sz="1600" dirty="0">
              <a:latin typeface="Roboto Regular"/>
            </a:endParaRPr>
          </a:p>
        </p:txBody>
      </p:sp>
      <p:sp>
        <p:nvSpPr>
          <p:cNvPr id="16" name="YES">
            <a:extLst>
              <a:ext uri="{FF2B5EF4-FFF2-40B4-BE49-F238E27FC236}">
                <a16:creationId xmlns:a16="http://schemas.microsoft.com/office/drawing/2014/main" xmlns="" id="{9A3C980D-CD16-9047-AFCF-B3156393B5AC}"/>
              </a:ext>
            </a:extLst>
          </p:cNvPr>
          <p:cNvSpPr txBox="1"/>
          <p:nvPr/>
        </p:nvSpPr>
        <p:spPr>
          <a:xfrm>
            <a:off x="3943992" y="3636677"/>
            <a:ext cx="308310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YES</a:t>
            </a:r>
          </a:p>
        </p:txBody>
      </p:sp>
      <p:sp>
        <p:nvSpPr>
          <p:cNvPr id="17" name="NO">
            <a:extLst>
              <a:ext uri="{FF2B5EF4-FFF2-40B4-BE49-F238E27FC236}">
                <a16:creationId xmlns:a16="http://schemas.microsoft.com/office/drawing/2014/main" xmlns="" id="{D6E04EC0-AD8E-0746-920D-B203E54AE168}"/>
              </a:ext>
            </a:extLst>
          </p:cNvPr>
          <p:cNvSpPr txBox="1"/>
          <p:nvPr/>
        </p:nvSpPr>
        <p:spPr>
          <a:xfrm>
            <a:off x="4734139" y="3184502"/>
            <a:ext cx="245793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NO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9C371C44-767B-B34B-912B-9789AB848F15}"/>
              </a:ext>
            </a:extLst>
          </p:cNvPr>
          <p:cNvCxnSpPr>
            <a:cxnSpLocks/>
          </p:cNvCxnSpPr>
          <p:nvPr/>
        </p:nvCxnSpPr>
        <p:spPr>
          <a:xfrm>
            <a:off x="2716455" y="3181144"/>
            <a:ext cx="339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77D9FB88-F68E-2240-BE4F-1A05BCE70322}"/>
              </a:ext>
            </a:extLst>
          </p:cNvPr>
          <p:cNvCxnSpPr>
            <a:cxnSpLocks/>
          </p:cNvCxnSpPr>
          <p:nvPr/>
        </p:nvCxnSpPr>
        <p:spPr>
          <a:xfrm>
            <a:off x="3896404" y="3603998"/>
            <a:ext cx="0" cy="42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EA8C3BD8-0440-694E-A0A1-9C9B70FA159F}"/>
              </a:ext>
            </a:extLst>
          </p:cNvPr>
          <p:cNvCxnSpPr>
            <a:cxnSpLocks/>
          </p:cNvCxnSpPr>
          <p:nvPr/>
        </p:nvCxnSpPr>
        <p:spPr>
          <a:xfrm flipV="1">
            <a:off x="4724952" y="3179047"/>
            <a:ext cx="3453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utput m">
            <a:extLst>
              <a:ext uri="{FF2B5EF4-FFF2-40B4-BE49-F238E27FC236}">
                <a16:creationId xmlns:a16="http://schemas.microsoft.com/office/drawing/2014/main" xmlns="" id="{A00DD53E-97B2-0F46-822C-FA2531FF1E57}"/>
              </a:ext>
            </a:extLst>
          </p:cNvPr>
          <p:cNvSpPr/>
          <p:nvPr/>
        </p:nvSpPr>
        <p:spPr>
          <a:xfrm>
            <a:off x="1604025" y="2910039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…</a:t>
            </a:r>
            <a:endParaRPr sz="1600" dirty="0">
              <a:latin typeface="Roboto Regular"/>
            </a:endParaRPr>
          </a:p>
        </p:txBody>
      </p:sp>
      <p:sp>
        <p:nvSpPr>
          <p:cNvPr id="22" name="output m">
            <a:extLst>
              <a:ext uri="{FF2B5EF4-FFF2-40B4-BE49-F238E27FC236}">
                <a16:creationId xmlns:a16="http://schemas.microsoft.com/office/drawing/2014/main" xmlns="" id="{6640ECF5-8D42-B145-A5E9-B8B2D133B837}"/>
              </a:ext>
            </a:extLst>
          </p:cNvPr>
          <p:cNvSpPr/>
          <p:nvPr/>
        </p:nvSpPr>
        <p:spPr>
          <a:xfrm>
            <a:off x="6652642" y="2909811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…</a:t>
            </a:r>
            <a:endParaRPr sz="1600" dirty="0">
              <a:latin typeface="Roboto Regular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02B2C42F-3F39-6946-B704-A90C0D3F0F11}"/>
              </a:ext>
            </a:extLst>
          </p:cNvPr>
          <p:cNvCxnSpPr>
            <a:cxnSpLocks/>
          </p:cNvCxnSpPr>
          <p:nvPr/>
        </p:nvCxnSpPr>
        <p:spPr>
          <a:xfrm>
            <a:off x="6299857" y="3171362"/>
            <a:ext cx="352785" cy="7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4BF47081-669B-E54D-B7DD-64272D02C25F}"/>
              </a:ext>
            </a:extLst>
          </p:cNvPr>
          <p:cNvSpPr/>
          <p:nvPr/>
        </p:nvSpPr>
        <p:spPr>
          <a:xfrm>
            <a:off x="3285523" y="4042676"/>
            <a:ext cx="1221762" cy="6648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Regular"/>
              </a:rPr>
              <a:t>max = 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C5F6E2C-34EB-5B42-95D7-BE0FB774AE77}"/>
              </a:ext>
            </a:extLst>
          </p:cNvPr>
          <p:cNvSpPr/>
          <p:nvPr/>
        </p:nvSpPr>
        <p:spPr>
          <a:xfrm>
            <a:off x="5078095" y="2854911"/>
            <a:ext cx="1221762" cy="6648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Regular"/>
              </a:rPr>
              <a:t>max = y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xmlns="" id="{09257DA0-7066-4045-82DA-009838B998E2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507285" y="3447826"/>
            <a:ext cx="2701572" cy="9272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26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8.2</a:t>
            </a:r>
            <a:endParaRPr lang="en-US" sz="3000" dirty="0" smtClean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795ACB-6622-5545-B2EB-9483F3BB80D7}"/>
              </a:ext>
            </a:extLst>
          </p:cNvPr>
          <p:cNvSpPr txBox="1">
            <a:spLocks/>
          </p:cNvSpPr>
          <p:nvPr/>
        </p:nvSpPr>
        <p:spPr>
          <a:xfrm>
            <a:off x="1662972" y="2171700"/>
            <a:ext cx="3705145" cy="3390952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Franklin Gothic Book" panose="020B0503020102020204" pitchFamily="34" charset="0"/>
              <a:buNone/>
            </a:pPr>
            <a:r>
              <a:rPr lang="en-SG" sz="20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2000" dirty="0" smtClean="0">
                <a:latin typeface="Monaco" pitchFamily="2" charset="77"/>
              </a:rPr>
              <a:t> (x &gt; y) {</a:t>
            </a:r>
            <a:br>
              <a:rPr lang="en-SG" sz="2000" dirty="0" smtClean="0">
                <a:latin typeface="Monaco" pitchFamily="2" charset="77"/>
              </a:rPr>
            </a:br>
            <a:r>
              <a:rPr lang="en-SG" sz="2000" dirty="0" smtClean="0">
                <a:latin typeface="Monaco" pitchFamily="2" charset="77"/>
              </a:rPr>
              <a:t>  max = x; </a:t>
            </a:r>
            <a:br>
              <a:rPr lang="en-SG" sz="2000" dirty="0" smtClean="0">
                <a:latin typeface="Monaco" pitchFamily="2" charset="77"/>
              </a:rPr>
            </a:br>
            <a:r>
              <a:rPr lang="en-SG" sz="2000" dirty="0" smtClean="0">
                <a:latin typeface="Monaco" pitchFamily="2" charset="77"/>
              </a:rPr>
              <a:t>} </a:t>
            </a:r>
            <a:br>
              <a:rPr lang="en-SG" sz="2000" dirty="0" smtClean="0">
                <a:latin typeface="Monaco" pitchFamily="2" charset="77"/>
              </a:rPr>
            </a:br>
            <a:r>
              <a:rPr lang="en-SG" sz="20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2000" dirty="0" smtClean="0">
                <a:latin typeface="Monaco" pitchFamily="2" charset="77"/>
              </a:rPr>
              <a:t> (x &lt; y) { </a:t>
            </a:r>
            <a:br>
              <a:rPr lang="en-SG" sz="2000" dirty="0" smtClean="0">
                <a:latin typeface="Monaco" pitchFamily="2" charset="77"/>
              </a:rPr>
            </a:br>
            <a:r>
              <a:rPr lang="en-SG" sz="2000" dirty="0" smtClean="0">
                <a:latin typeface="Monaco" pitchFamily="2" charset="77"/>
              </a:rPr>
              <a:t>  max = y; </a:t>
            </a:r>
            <a:br>
              <a:rPr lang="en-SG" sz="2000" dirty="0" smtClean="0">
                <a:latin typeface="Monaco" pitchFamily="2" charset="77"/>
              </a:rPr>
            </a:br>
            <a:r>
              <a:rPr lang="en-SG" sz="2000" dirty="0" smtClean="0">
                <a:latin typeface="Monaco" pitchFamily="2" charset="77"/>
              </a:rPr>
              <a:t>} </a:t>
            </a:r>
            <a:br>
              <a:rPr lang="en-SG" sz="2000" dirty="0" smtClean="0">
                <a:latin typeface="Monaco" pitchFamily="2" charset="77"/>
              </a:rPr>
            </a:br>
            <a:r>
              <a:rPr lang="en-SG" sz="20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2000" dirty="0" smtClean="0">
                <a:latin typeface="Monaco" pitchFamily="2" charset="77"/>
              </a:rPr>
              <a:t> (x == y) { </a:t>
            </a:r>
            <a:br>
              <a:rPr lang="en-SG" sz="2000" dirty="0" smtClean="0">
                <a:latin typeface="Monaco" pitchFamily="2" charset="77"/>
              </a:rPr>
            </a:br>
            <a:r>
              <a:rPr lang="en-SG" sz="2000" dirty="0" smtClean="0">
                <a:latin typeface="Monaco" pitchFamily="2" charset="77"/>
              </a:rPr>
              <a:t>  max = y; </a:t>
            </a:r>
            <a:br>
              <a:rPr lang="en-SG" sz="2000" dirty="0" smtClean="0">
                <a:latin typeface="Monaco" pitchFamily="2" charset="77"/>
              </a:rPr>
            </a:br>
            <a:r>
              <a:rPr lang="en-SG" sz="2000" dirty="0" smtClean="0">
                <a:latin typeface="Monaco" pitchFamily="2" charset="77"/>
              </a:rPr>
              <a:t>}</a:t>
            </a:r>
            <a:endParaRPr lang="en-US" sz="2000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D8735D76-A7E3-2F43-82C6-E2B042750316}"/>
              </a:ext>
            </a:extLst>
          </p:cNvPr>
          <p:cNvSpPr txBox="1">
            <a:spLocks/>
          </p:cNvSpPr>
          <p:nvPr/>
        </p:nvSpPr>
        <p:spPr>
          <a:xfrm>
            <a:off x="5368117" y="2617038"/>
            <a:ext cx="2421227" cy="2081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SG" sz="20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2000" dirty="0">
                <a:latin typeface="Monaco" pitchFamily="2" charset="77"/>
              </a:rPr>
              <a:t> (x &gt; y) {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max = x;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} else {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max = y;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}</a:t>
            </a:r>
            <a:endParaRPr lang="en-US" sz="2000" dirty="0">
              <a:latin typeface="Monaco" pitchFamily="2" charset="77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630750" y="4958178"/>
            <a:ext cx="581486" cy="6044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7045152" y="4395925"/>
            <a:ext cx="581486" cy="6044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11720" y="5638658"/>
            <a:ext cx="185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3 comparisons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61145" y="5024427"/>
            <a:ext cx="185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dirty="0" smtClean="0"/>
              <a:t>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60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8.3</a:t>
            </a:r>
            <a:endParaRPr lang="en-US" sz="3000" dirty="0" smtClean="0"/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CEF43AC9-2E57-2B43-93C4-A3A4ADD3F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110953"/>
              </p:ext>
            </p:extLst>
          </p:nvPr>
        </p:nvGraphicFramePr>
        <p:xfrm>
          <a:off x="864043" y="3961492"/>
          <a:ext cx="3603026" cy="1188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01513">
                  <a:extLst>
                    <a:ext uri="{9D8B030D-6E8A-4147-A177-3AD203B41FA5}">
                      <a16:colId xmlns="" xmlns:a16="http://schemas.microsoft.com/office/drawing/2014/main" val="1516076353"/>
                    </a:ext>
                  </a:extLst>
                </a:gridCol>
                <a:gridCol w="1801513">
                  <a:extLst>
                    <a:ext uri="{9D8B030D-6E8A-4147-A177-3AD203B41FA5}">
                      <a16:colId xmlns="" xmlns:a16="http://schemas.microsoft.com/office/drawing/2014/main" val="29752924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SG" sz="2000" dirty="0">
                          <a:effectLst/>
                        </a:rPr>
                        <a:t>Score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2000" dirty="0">
                          <a:effectLst/>
                        </a:rPr>
                        <a:t>Letter Grade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25116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SG" sz="2000" dirty="0">
                          <a:effectLst/>
                        </a:rPr>
                        <a:t>5 or higher</a:t>
                      </a:r>
                      <a:endParaRPr lang="en-SG" sz="2000" b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2000" dirty="0">
                          <a:effectLst/>
                        </a:rPr>
                        <a:t>See Table 3</a:t>
                      </a:r>
                      <a:endParaRPr lang="en-SG" sz="2000" b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90267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SG" sz="2000">
                          <a:effectLst/>
                        </a:rPr>
                        <a:t>Less than 5</a:t>
                      </a:r>
                      <a:endParaRPr lang="en-SG" sz="2000" b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2000" dirty="0">
                          <a:effectLst/>
                        </a:rPr>
                        <a:t>See Table 4</a:t>
                      </a:r>
                      <a:endParaRPr lang="en-SG" sz="2000" b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825952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CC3A92F7-A780-884B-BCC2-2992527CA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608691"/>
              </p:ext>
            </p:extLst>
          </p:nvPr>
        </p:nvGraphicFramePr>
        <p:xfrm>
          <a:off x="5247371" y="3297601"/>
          <a:ext cx="3434116" cy="1097280"/>
        </p:xfrm>
        <a:graphic>
          <a:graphicData uri="http://schemas.openxmlformats.org/drawingml/2006/table">
            <a:tbl>
              <a:tblPr/>
              <a:tblGrid>
                <a:gridCol w="1717058">
                  <a:extLst>
                    <a:ext uri="{9D8B030D-6E8A-4147-A177-3AD203B41FA5}">
                      <a16:colId xmlns="" xmlns:a16="http://schemas.microsoft.com/office/drawing/2014/main" val="2195068089"/>
                    </a:ext>
                  </a:extLst>
                </a:gridCol>
                <a:gridCol w="1717058">
                  <a:extLst>
                    <a:ext uri="{9D8B030D-6E8A-4147-A177-3AD203B41FA5}">
                      <a16:colId xmlns="" xmlns:a16="http://schemas.microsoft.com/office/drawing/2014/main" val="32264631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SG" sz="1800" b="0" dirty="0">
                          <a:solidFill>
                            <a:schemeClr val="tx1"/>
                          </a:solidFill>
                          <a:effectLst/>
                        </a:rPr>
                        <a:t>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800" b="0" dirty="0">
                          <a:solidFill>
                            <a:schemeClr val="tx1"/>
                          </a:solidFill>
                          <a:effectLst/>
                        </a:rPr>
                        <a:t>Letter Grade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30643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SG" sz="1800" b="0" dirty="0">
                          <a:solidFill>
                            <a:schemeClr val="tx1"/>
                          </a:solidFill>
                          <a:effectLst/>
                        </a:rPr>
                        <a:t>8 or higher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800" b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94358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SG" sz="1800" b="0">
                          <a:solidFill>
                            <a:schemeClr val="tx1"/>
                          </a:solidFill>
                          <a:effectLst/>
                        </a:rPr>
                        <a:t>Less than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800" b="0" dirty="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3408664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7C62B8B8-AF97-4742-B1E3-B1131E596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539816"/>
              </p:ext>
            </p:extLst>
          </p:nvPr>
        </p:nvGraphicFramePr>
        <p:xfrm>
          <a:off x="5247371" y="5186596"/>
          <a:ext cx="2997596" cy="1097280"/>
        </p:xfrm>
        <a:graphic>
          <a:graphicData uri="http://schemas.openxmlformats.org/drawingml/2006/table">
            <a:tbl>
              <a:tblPr/>
              <a:tblGrid>
                <a:gridCol w="1498798">
                  <a:extLst>
                    <a:ext uri="{9D8B030D-6E8A-4147-A177-3AD203B41FA5}">
                      <a16:colId xmlns="" xmlns:a16="http://schemas.microsoft.com/office/drawing/2014/main" val="3296478623"/>
                    </a:ext>
                  </a:extLst>
                </a:gridCol>
                <a:gridCol w="1498798">
                  <a:extLst>
                    <a:ext uri="{9D8B030D-6E8A-4147-A177-3AD203B41FA5}">
                      <a16:colId xmlns="" xmlns:a16="http://schemas.microsoft.com/office/drawing/2014/main" val="3033124888"/>
                    </a:ext>
                  </a:extLst>
                </a:gridCol>
              </a:tblGrid>
              <a:tr h="308382">
                <a:tc>
                  <a:txBody>
                    <a:bodyPr/>
                    <a:lstStyle/>
                    <a:p>
                      <a:pPr algn="l" fontAlgn="t"/>
                      <a:r>
                        <a:rPr lang="en-SG" sz="1800" b="0" dirty="0">
                          <a:solidFill>
                            <a:schemeClr val="tx1"/>
                          </a:solidFill>
                          <a:effectLst/>
                        </a:rPr>
                        <a:t>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800" b="0" dirty="0">
                          <a:solidFill>
                            <a:schemeClr val="tx1"/>
                          </a:solidFill>
                          <a:effectLst/>
                        </a:rPr>
                        <a:t>Letter Grade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91698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SG" sz="1800" b="0" dirty="0">
                          <a:solidFill>
                            <a:schemeClr val="tx1"/>
                          </a:solidFill>
                          <a:effectLst/>
                        </a:rPr>
                        <a:t>3 or higher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800" b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00014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SG" sz="1800" b="0">
                          <a:solidFill>
                            <a:schemeClr val="tx1"/>
                          </a:solidFill>
                          <a:effectLst/>
                        </a:rPr>
                        <a:t>Less than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800" b="0" dirty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959683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10A78FE-16DD-4045-B4ED-500C11D87153}"/>
              </a:ext>
            </a:extLst>
          </p:cNvPr>
          <p:cNvSpPr txBox="1"/>
          <p:nvPr/>
        </p:nvSpPr>
        <p:spPr>
          <a:xfrm>
            <a:off x="5247371" y="2809276"/>
            <a:ext cx="2069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3 (5 or higher)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013FB96-7AF7-BD49-BE70-B46259962BF6}"/>
              </a:ext>
            </a:extLst>
          </p:cNvPr>
          <p:cNvSpPr txBox="1"/>
          <p:nvPr/>
        </p:nvSpPr>
        <p:spPr>
          <a:xfrm>
            <a:off x="5226384" y="4709442"/>
            <a:ext cx="204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4 (less than 5)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28700" y="1824766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dirty="0" smtClean="0"/>
              <a:t>Write corresponding if-else statements based on the </a:t>
            </a:r>
            <a:r>
              <a:rPr lang="en-US" sz="2400" smtClean="0"/>
              <a:t>tables below.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054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8.3</a:t>
            </a:r>
            <a:endParaRPr lang="en-US" sz="3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1902086"/>
            <a:ext cx="3111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9.1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699" y="1843982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smtClean="0"/>
              <a:t>Fill </a:t>
            </a:r>
            <a:r>
              <a:rPr lang="en-US" sz="2400" dirty="0"/>
              <a:t>in the table below.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0BDECAD3-D89A-0B40-8E35-604CA8D7F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707498"/>
              </p:ext>
            </p:extLst>
          </p:nvPr>
        </p:nvGraphicFramePr>
        <p:xfrm>
          <a:off x="1432991" y="2786011"/>
          <a:ext cx="6392315" cy="318059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78463">
                  <a:extLst>
                    <a:ext uri="{9D8B030D-6E8A-4147-A177-3AD203B41FA5}">
                      <a16:colId xmlns="" xmlns:a16="http://schemas.microsoft.com/office/drawing/2014/main" val="3877894804"/>
                    </a:ext>
                  </a:extLst>
                </a:gridCol>
                <a:gridCol w="1278463">
                  <a:extLst>
                    <a:ext uri="{9D8B030D-6E8A-4147-A177-3AD203B41FA5}">
                      <a16:colId xmlns="" xmlns:a16="http://schemas.microsoft.com/office/drawing/2014/main" val="2022185060"/>
                    </a:ext>
                  </a:extLst>
                </a:gridCol>
                <a:gridCol w="1278463">
                  <a:extLst>
                    <a:ext uri="{9D8B030D-6E8A-4147-A177-3AD203B41FA5}">
                      <a16:colId xmlns="" xmlns:a16="http://schemas.microsoft.com/office/drawing/2014/main" val="3212698410"/>
                    </a:ext>
                  </a:extLst>
                </a:gridCol>
                <a:gridCol w="1278463">
                  <a:extLst>
                    <a:ext uri="{9D8B030D-6E8A-4147-A177-3AD203B41FA5}">
                      <a16:colId xmlns="" xmlns:a16="http://schemas.microsoft.com/office/drawing/2014/main" val="1589311388"/>
                    </a:ext>
                  </a:extLst>
                </a:gridCol>
                <a:gridCol w="1278463">
                  <a:extLst>
                    <a:ext uri="{9D8B030D-6E8A-4147-A177-3AD203B41FA5}">
                      <a16:colId xmlns="" xmlns:a16="http://schemas.microsoft.com/office/drawing/2014/main" val="143478701"/>
                    </a:ext>
                  </a:extLst>
                </a:gridCol>
              </a:tblGrid>
              <a:tr h="636118"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dirty="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a</a:t>
                      </a:r>
                      <a:endParaRPr lang="en-SG" sz="2000" b="0" dirty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onaco" pitchFamily="2" charset="77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dirty="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a &amp;&amp; b</a:t>
                      </a:r>
                      <a:endParaRPr lang="en-SG" sz="2000" b="0" dirty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dirty="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a || b</a:t>
                      </a:r>
                      <a:endParaRPr lang="en-SG" sz="2000" b="0" dirty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dirty="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!a</a:t>
                      </a:r>
                      <a:endParaRPr lang="en-SG" sz="2000" b="0" dirty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0372904"/>
                  </a:ext>
                </a:extLst>
              </a:tr>
              <a:tr h="636118"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true</a:t>
                      </a:r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true</a:t>
                      </a:r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69844423"/>
                  </a:ext>
                </a:extLst>
              </a:tr>
              <a:tr h="636118"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dirty="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true</a:t>
                      </a:r>
                      <a:endParaRPr lang="en-SG" sz="2000" b="0" dirty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false</a:t>
                      </a:r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37788603"/>
                  </a:ext>
                </a:extLst>
              </a:tr>
              <a:tr h="636118"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false</a:t>
                      </a:r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true</a:t>
                      </a:r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48072077"/>
                  </a:ext>
                </a:extLst>
              </a:tr>
              <a:tr h="636118"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false</a:t>
                      </a:r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false</a:t>
                      </a:r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ysClr val="windowText" lastClr="000000"/>
                        </a:solidFill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61891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12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9.1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699" y="1843982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smtClean="0"/>
              <a:t>Fill </a:t>
            </a:r>
            <a:r>
              <a:rPr lang="en-US" sz="2400" dirty="0"/>
              <a:t>in the table below.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0BDECAD3-D89A-0B40-8E35-604CA8D7F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151794"/>
              </p:ext>
            </p:extLst>
          </p:nvPr>
        </p:nvGraphicFramePr>
        <p:xfrm>
          <a:off x="1432991" y="2786011"/>
          <a:ext cx="6392315" cy="318059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78463">
                  <a:extLst>
                    <a:ext uri="{9D8B030D-6E8A-4147-A177-3AD203B41FA5}">
                      <a16:colId xmlns="" xmlns:a16="http://schemas.microsoft.com/office/drawing/2014/main" val="3877894804"/>
                    </a:ext>
                  </a:extLst>
                </a:gridCol>
                <a:gridCol w="1278463">
                  <a:extLst>
                    <a:ext uri="{9D8B030D-6E8A-4147-A177-3AD203B41FA5}">
                      <a16:colId xmlns="" xmlns:a16="http://schemas.microsoft.com/office/drawing/2014/main" val="2022185060"/>
                    </a:ext>
                  </a:extLst>
                </a:gridCol>
                <a:gridCol w="1278463">
                  <a:extLst>
                    <a:ext uri="{9D8B030D-6E8A-4147-A177-3AD203B41FA5}">
                      <a16:colId xmlns="" xmlns:a16="http://schemas.microsoft.com/office/drawing/2014/main" val="3212698410"/>
                    </a:ext>
                  </a:extLst>
                </a:gridCol>
                <a:gridCol w="1278463">
                  <a:extLst>
                    <a:ext uri="{9D8B030D-6E8A-4147-A177-3AD203B41FA5}">
                      <a16:colId xmlns="" xmlns:a16="http://schemas.microsoft.com/office/drawing/2014/main" val="1589311388"/>
                    </a:ext>
                  </a:extLst>
                </a:gridCol>
                <a:gridCol w="1278463">
                  <a:extLst>
                    <a:ext uri="{9D8B030D-6E8A-4147-A177-3AD203B41FA5}">
                      <a16:colId xmlns="" xmlns:a16="http://schemas.microsoft.com/office/drawing/2014/main" val="143478701"/>
                    </a:ext>
                  </a:extLst>
                </a:gridCol>
              </a:tblGrid>
              <a:tr h="636118"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dirty="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a</a:t>
                      </a:r>
                      <a:endParaRPr lang="en-SG" sz="2000" b="0" dirty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onaco" pitchFamily="2" charset="77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dirty="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a &amp;&amp; b</a:t>
                      </a:r>
                      <a:endParaRPr lang="en-SG" sz="2000" b="0" dirty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dirty="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a || b</a:t>
                      </a:r>
                      <a:endParaRPr lang="en-SG" sz="2000" b="0" dirty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dirty="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!a</a:t>
                      </a:r>
                      <a:endParaRPr lang="en-SG" sz="2000" b="0" dirty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0372904"/>
                  </a:ext>
                </a:extLst>
              </a:tr>
              <a:tr h="636118"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true</a:t>
                      </a:r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true</a:t>
                      </a:r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b="0" dirty="0" smtClean="0">
                          <a:solidFill>
                            <a:srgbClr val="FF0000"/>
                          </a:solidFill>
                          <a:effectLst/>
                          <a:latin typeface="Monaco" pitchFamily="2" charset="77"/>
                        </a:rPr>
                        <a:t>true</a:t>
                      </a:r>
                      <a:endParaRPr lang="en-SG" sz="2000" b="0" dirty="0">
                        <a:solidFill>
                          <a:srgbClr val="FF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b="0" dirty="0" smtClean="0">
                          <a:solidFill>
                            <a:srgbClr val="FF0000"/>
                          </a:solidFill>
                          <a:effectLst/>
                          <a:latin typeface="Monaco" pitchFamily="2" charset="77"/>
                        </a:rPr>
                        <a:t>true</a:t>
                      </a:r>
                      <a:endParaRPr lang="en-SG" sz="2000" b="0" dirty="0">
                        <a:solidFill>
                          <a:srgbClr val="FF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b="0" dirty="0" smtClean="0">
                          <a:solidFill>
                            <a:srgbClr val="FF0000"/>
                          </a:solidFill>
                          <a:effectLst/>
                          <a:latin typeface="Monaco" pitchFamily="2" charset="77"/>
                        </a:rPr>
                        <a:t>false</a:t>
                      </a:r>
                      <a:endParaRPr lang="en-SG" sz="2000" b="0" dirty="0">
                        <a:solidFill>
                          <a:srgbClr val="FF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69844423"/>
                  </a:ext>
                </a:extLst>
              </a:tr>
              <a:tr h="636118"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dirty="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true</a:t>
                      </a:r>
                      <a:endParaRPr lang="en-SG" sz="2000" b="0" dirty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dirty="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false</a:t>
                      </a:r>
                      <a:endParaRPr lang="en-SG" sz="2000" b="0" dirty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b="0" dirty="0" smtClean="0">
                          <a:solidFill>
                            <a:srgbClr val="FF0000"/>
                          </a:solidFill>
                          <a:effectLst/>
                          <a:latin typeface="Monaco" pitchFamily="2" charset="77"/>
                        </a:rPr>
                        <a:t>false</a:t>
                      </a:r>
                      <a:endParaRPr lang="en-SG" sz="2000" b="0" dirty="0">
                        <a:solidFill>
                          <a:srgbClr val="FF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b="0" dirty="0" smtClean="0">
                          <a:solidFill>
                            <a:srgbClr val="FF0000"/>
                          </a:solidFill>
                          <a:effectLst/>
                          <a:latin typeface="Monaco" pitchFamily="2" charset="77"/>
                        </a:rPr>
                        <a:t>true</a:t>
                      </a:r>
                      <a:endParaRPr lang="en-SG" sz="2000" b="0" dirty="0">
                        <a:solidFill>
                          <a:srgbClr val="FF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b="0" dirty="0" smtClean="0">
                          <a:solidFill>
                            <a:srgbClr val="FF0000"/>
                          </a:solidFill>
                          <a:effectLst/>
                          <a:latin typeface="Monaco" pitchFamily="2" charset="77"/>
                        </a:rPr>
                        <a:t>false</a:t>
                      </a:r>
                      <a:endParaRPr lang="en-SG" sz="2000" b="0" dirty="0">
                        <a:solidFill>
                          <a:srgbClr val="FF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37788603"/>
                  </a:ext>
                </a:extLst>
              </a:tr>
              <a:tr h="636118"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false</a:t>
                      </a:r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true</a:t>
                      </a:r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b="0" dirty="0" smtClean="0">
                          <a:solidFill>
                            <a:srgbClr val="FF0000"/>
                          </a:solidFill>
                          <a:effectLst/>
                          <a:latin typeface="Monaco" pitchFamily="2" charset="77"/>
                        </a:rPr>
                        <a:t>false</a:t>
                      </a:r>
                      <a:endParaRPr lang="en-SG" sz="2000" b="0" dirty="0">
                        <a:solidFill>
                          <a:srgbClr val="FF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b="0" dirty="0" smtClean="0">
                          <a:solidFill>
                            <a:srgbClr val="FF0000"/>
                          </a:solidFill>
                          <a:effectLst/>
                          <a:latin typeface="Monaco" pitchFamily="2" charset="77"/>
                        </a:rPr>
                        <a:t>true</a:t>
                      </a:r>
                      <a:endParaRPr lang="en-SG" sz="2000" b="0" dirty="0">
                        <a:solidFill>
                          <a:srgbClr val="FF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b="0" dirty="0" smtClean="0">
                          <a:solidFill>
                            <a:srgbClr val="FF0000"/>
                          </a:solidFill>
                          <a:effectLst/>
                          <a:latin typeface="Monaco" pitchFamily="2" charset="77"/>
                        </a:rPr>
                        <a:t>true</a:t>
                      </a:r>
                      <a:endParaRPr lang="en-SG" sz="2000" b="0" dirty="0">
                        <a:solidFill>
                          <a:srgbClr val="FF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48072077"/>
                  </a:ext>
                </a:extLst>
              </a:tr>
              <a:tr h="636118"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dirty="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false</a:t>
                      </a:r>
                      <a:endParaRPr lang="en-SG" sz="2000" b="0" dirty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false</a:t>
                      </a:r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b="0" dirty="0" smtClean="0">
                          <a:solidFill>
                            <a:srgbClr val="FF0000"/>
                          </a:solidFill>
                          <a:effectLst/>
                          <a:latin typeface="Monaco" pitchFamily="2" charset="77"/>
                        </a:rPr>
                        <a:t>false</a:t>
                      </a:r>
                      <a:endParaRPr lang="en-SG" sz="2000" b="0" dirty="0">
                        <a:solidFill>
                          <a:srgbClr val="FF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b="0" dirty="0" smtClean="0">
                          <a:solidFill>
                            <a:srgbClr val="FF0000"/>
                          </a:solidFill>
                          <a:effectLst/>
                          <a:latin typeface="Monaco" pitchFamily="2" charset="77"/>
                        </a:rPr>
                        <a:t>false</a:t>
                      </a:r>
                      <a:endParaRPr lang="en-SG" sz="2000" b="0" dirty="0">
                        <a:solidFill>
                          <a:srgbClr val="FF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Monaco" pitchFamily="2" charset="77"/>
                        </a:rPr>
                        <a:t>true</a:t>
                      </a:r>
                      <a:endParaRPr lang="en-US" sz="2000" dirty="0">
                        <a:solidFill>
                          <a:srgbClr val="FF0000"/>
                        </a:solidFill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61891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28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941230"/>
            <a:ext cx="7200900" cy="358140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Tutorial segment: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Review: </a:t>
            </a:r>
            <a:r>
              <a:rPr lang="en-US" dirty="0" err="1" smtClean="0"/>
              <a:t>Kahoot</a:t>
            </a: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Recap: if-else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8.1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8.2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8.3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9.1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9.2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Problem 9.3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20054" y="1958815"/>
            <a:ext cx="3478823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/>
            </a:pPr>
            <a:r>
              <a:rPr lang="en-US" dirty="0" smtClean="0"/>
              <a:t>Lab segment: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Review: Exercise 1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smtClean="0"/>
              <a:t>Exercise 2</a:t>
            </a:r>
          </a:p>
        </p:txBody>
      </p:sp>
    </p:spTree>
    <p:extLst>
      <p:ext uri="{BB962C8B-B14F-4D97-AF65-F5344CB8AC3E}">
        <p14:creationId xmlns:p14="http://schemas.microsoft.com/office/powerpoint/2010/main" val="17495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9.2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1694080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This function returns the </a:t>
            </a:r>
            <a:r>
              <a:rPr lang="en-US" sz="2400" dirty="0"/>
              <a:t>maximum value given </a:t>
            </a:r>
            <a:r>
              <a:rPr lang="en-US" sz="2400"/>
              <a:t>three </a:t>
            </a:r>
            <a:r>
              <a:rPr lang="en-US" sz="2400" smtClean="0"/>
              <a:t>numbers</a:t>
            </a:r>
            <a:r>
              <a:rPr lang="en-US" sz="2400" dirty="0" smtClean="0"/>
              <a:t>: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C451ADC3-F6CE-2C4B-AA23-D9B552CF7E77}"/>
              </a:ext>
            </a:extLst>
          </p:cNvPr>
          <p:cNvSpPr txBox="1">
            <a:spLocks/>
          </p:cNvSpPr>
          <p:nvPr/>
        </p:nvSpPr>
        <p:spPr>
          <a:xfrm>
            <a:off x="2307548" y="2513183"/>
            <a:ext cx="4857750" cy="4344817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Franklin Gothic Book" panose="020B0503020102020204" pitchFamily="34" charset="0"/>
              <a:buNone/>
            </a:pP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</a:t>
            </a:r>
            <a:r>
              <a:rPr lang="en-SG" sz="1400" dirty="0" err="1" smtClean="0">
                <a:solidFill>
                  <a:srgbClr val="C2185B"/>
                </a:solidFill>
                <a:latin typeface="Monaco" pitchFamily="2" charset="77"/>
              </a:rPr>
              <a:t>max_of_three</a:t>
            </a:r>
            <a:r>
              <a:rPr lang="en-SG" sz="1400" dirty="0" smtClean="0">
                <a:latin typeface="Monaco" pitchFamily="2" charset="77"/>
              </a:rPr>
              <a:t>(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a, 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b, 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c)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max = </a:t>
            </a:r>
            <a:r>
              <a:rPr lang="en-SG" sz="1400" dirty="0" smtClean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400" dirty="0" smtClean="0">
                <a:latin typeface="Monaco" pitchFamily="2" charset="77"/>
              </a:rPr>
              <a:t>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 smtClean="0">
                <a:latin typeface="Monaco" pitchFamily="2" charset="77"/>
              </a:rPr>
              <a:t> ((a &gt; b) &amp;&amp; (a &gt; c))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</a:t>
            </a:r>
            <a:r>
              <a:rPr lang="en-SG" sz="1400" dirty="0" smtClean="0">
                <a:solidFill>
                  <a:srgbClr val="999999"/>
                </a:solidFill>
                <a:latin typeface="Monaco" pitchFamily="2" charset="77"/>
              </a:rPr>
              <a:t>// a is larger than b and c</a:t>
            </a:r>
            <a:r>
              <a:rPr lang="en-SG" sz="1400" dirty="0" smtClean="0">
                <a:latin typeface="Monaco" pitchFamily="2" charset="77"/>
              </a:rPr>
              <a:t>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max = a;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}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 smtClean="0">
                <a:latin typeface="Monaco" pitchFamily="2" charset="77"/>
              </a:rPr>
              <a:t> ((b &gt; a) &amp;&amp; (b &gt; c))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</a:t>
            </a:r>
            <a:r>
              <a:rPr lang="en-SG" sz="1400" dirty="0" smtClean="0">
                <a:solidFill>
                  <a:srgbClr val="999999"/>
                </a:solidFill>
                <a:latin typeface="Monaco" pitchFamily="2" charset="77"/>
              </a:rPr>
              <a:t>// b is larger than a and c</a:t>
            </a:r>
            <a:r>
              <a:rPr lang="en-SG" sz="1400" dirty="0" smtClean="0">
                <a:latin typeface="Monaco" pitchFamily="2" charset="77"/>
              </a:rPr>
              <a:t>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max = b;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}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 smtClean="0">
                <a:latin typeface="Monaco" pitchFamily="2" charset="77"/>
              </a:rPr>
              <a:t> ((c &gt; a) &amp;&amp; (c &gt; b))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</a:t>
            </a:r>
            <a:r>
              <a:rPr lang="en-SG" sz="1400" dirty="0" smtClean="0">
                <a:solidFill>
                  <a:srgbClr val="999999"/>
                </a:solidFill>
                <a:latin typeface="Monaco" pitchFamily="2" charset="77"/>
              </a:rPr>
              <a:t>// c is larger than a and b</a:t>
            </a:r>
            <a:r>
              <a:rPr lang="en-SG" sz="1400" dirty="0" smtClean="0">
                <a:latin typeface="Monaco" pitchFamily="2" charset="77"/>
              </a:rPr>
              <a:t>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max = c;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}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 smtClean="0">
                <a:latin typeface="Monaco" pitchFamily="2" charset="77"/>
              </a:rPr>
              <a:t> max;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9387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9.2 (a)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1694080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What is wrong with this code?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C451ADC3-F6CE-2C4B-AA23-D9B552CF7E77}"/>
              </a:ext>
            </a:extLst>
          </p:cNvPr>
          <p:cNvSpPr txBox="1">
            <a:spLocks/>
          </p:cNvSpPr>
          <p:nvPr/>
        </p:nvSpPr>
        <p:spPr>
          <a:xfrm>
            <a:off x="2307548" y="2438233"/>
            <a:ext cx="4857750" cy="4344817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Franklin Gothic Book" panose="020B0503020102020204" pitchFamily="34" charset="0"/>
              <a:buNone/>
            </a:pP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</a:t>
            </a:r>
            <a:r>
              <a:rPr lang="en-SG" sz="1400" dirty="0" err="1" smtClean="0">
                <a:solidFill>
                  <a:srgbClr val="C2185B"/>
                </a:solidFill>
                <a:latin typeface="Monaco" pitchFamily="2" charset="77"/>
              </a:rPr>
              <a:t>max_of_three</a:t>
            </a:r>
            <a:r>
              <a:rPr lang="en-SG" sz="1400" dirty="0" smtClean="0">
                <a:latin typeface="Monaco" pitchFamily="2" charset="77"/>
              </a:rPr>
              <a:t>(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a, 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b, 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c)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max = </a:t>
            </a:r>
            <a:r>
              <a:rPr lang="en-SG" sz="1400" dirty="0" smtClean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400" dirty="0" smtClean="0">
                <a:latin typeface="Monaco" pitchFamily="2" charset="77"/>
              </a:rPr>
              <a:t>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 smtClean="0">
                <a:latin typeface="Monaco" pitchFamily="2" charset="77"/>
              </a:rPr>
              <a:t> ((a &gt; b) &amp;&amp; (a &gt; c))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</a:t>
            </a:r>
            <a:r>
              <a:rPr lang="en-SG" sz="1400" dirty="0" smtClean="0">
                <a:solidFill>
                  <a:srgbClr val="999999"/>
                </a:solidFill>
                <a:latin typeface="Monaco" pitchFamily="2" charset="77"/>
              </a:rPr>
              <a:t>// a is larger than b and c</a:t>
            </a:r>
            <a:r>
              <a:rPr lang="en-SG" sz="1400" dirty="0" smtClean="0">
                <a:latin typeface="Monaco" pitchFamily="2" charset="77"/>
              </a:rPr>
              <a:t>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max = a;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}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 smtClean="0">
                <a:latin typeface="Monaco" pitchFamily="2" charset="77"/>
              </a:rPr>
              <a:t> ((b &gt; a) &amp;&amp; (b &gt; c))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</a:t>
            </a:r>
            <a:r>
              <a:rPr lang="en-SG" sz="1400" dirty="0" smtClean="0">
                <a:solidFill>
                  <a:srgbClr val="999999"/>
                </a:solidFill>
                <a:latin typeface="Monaco" pitchFamily="2" charset="77"/>
              </a:rPr>
              <a:t>// b is larger than a and c</a:t>
            </a:r>
            <a:r>
              <a:rPr lang="en-SG" sz="1400" dirty="0" smtClean="0">
                <a:latin typeface="Monaco" pitchFamily="2" charset="77"/>
              </a:rPr>
              <a:t>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max = b;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}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 smtClean="0">
                <a:latin typeface="Monaco" pitchFamily="2" charset="77"/>
              </a:rPr>
              <a:t> ((c &gt; a) &amp;&amp; (c &gt; b))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</a:t>
            </a:r>
            <a:r>
              <a:rPr lang="en-SG" sz="1400" dirty="0" smtClean="0">
                <a:solidFill>
                  <a:srgbClr val="999999"/>
                </a:solidFill>
                <a:latin typeface="Monaco" pitchFamily="2" charset="77"/>
              </a:rPr>
              <a:t>// c is larger than a and b</a:t>
            </a:r>
            <a:r>
              <a:rPr lang="en-SG" sz="1400" dirty="0" smtClean="0">
                <a:latin typeface="Monaco" pitchFamily="2" charset="77"/>
              </a:rPr>
              <a:t>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max = c;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}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 smtClean="0">
                <a:latin typeface="Monaco" pitchFamily="2" charset="77"/>
              </a:rPr>
              <a:t> max;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7331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9.2 (b)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1694080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Give a sample test value of a, b, c that would expose </a:t>
            </a:r>
            <a:r>
              <a:rPr lang="en-US" sz="2000" smtClean="0"/>
              <a:t>the bug.</a:t>
            </a: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C451ADC3-F6CE-2C4B-AA23-D9B552CF7E77}"/>
              </a:ext>
            </a:extLst>
          </p:cNvPr>
          <p:cNvSpPr txBox="1">
            <a:spLocks/>
          </p:cNvSpPr>
          <p:nvPr/>
        </p:nvSpPr>
        <p:spPr>
          <a:xfrm>
            <a:off x="2307548" y="2393263"/>
            <a:ext cx="4857750" cy="4344817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Franklin Gothic Book" panose="020B0503020102020204" pitchFamily="34" charset="0"/>
              <a:buNone/>
            </a:pP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</a:t>
            </a:r>
            <a:r>
              <a:rPr lang="en-SG" sz="1400" dirty="0" err="1" smtClean="0">
                <a:solidFill>
                  <a:srgbClr val="C2185B"/>
                </a:solidFill>
                <a:latin typeface="Monaco" pitchFamily="2" charset="77"/>
              </a:rPr>
              <a:t>max_of_three</a:t>
            </a:r>
            <a:r>
              <a:rPr lang="en-SG" sz="1400" dirty="0" smtClean="0">
                <a:latin typeface="Monaco" pitchFamily="2" charset="77"/>
              </a:rPr>
              <a:t>(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a, 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b, 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c)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max = </a:t>
            </a:r>
            <a:r>
              <a:rPr lang="en-SG" sz="1400" dirty="0" smtClean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400" dirty="0" smtClean="0">
                <a:latin typeface="Monaco" pitchFamily="2" charset="77"/>
              </a:rPr>
              <a:t>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 smtClean="0">
                <a:latin typeface="Monaco" pitchFamily="2" charset="77"/>
              </a:rPr>
              <a:t> ((a &gt; b) &amp;&amp; (a &gt; c))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</a:t>
            </a:r>
            <a:r>
              <a:rPr lang="en-SG" sz="1400" dirty="0" smtClean="0">
                <a:solidFill>
                  <a:srgbClr val="999999"/>
                </a:solidFill>
                <a:latin typeface="Monaco" pitchFamily="2" charset="77"/>
              </a:rPr>
              <a:t>// a is larger than b and c</a:t>
            </a:r>
            <a:r>
              <a:rPr lang="en-SG" sz="1400" dirty="0" smtClean="0">
                <a:latin typeface="Monaco" pitchFamily="2" charset="77"/>
              </a:rPr>
              <a:t>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max = a;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}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 smtClean="0">
                <a:latin typeface="Monaco" pitchFamily="2" charset="77"/>
              </a:rPr>
              <a:t> ((b &gt; a) &amp;&amp; (b &gt; c))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</a:t>
            </a:r>
            <a:r>
              <a:rPr lang="en-SG" sz="1400" dirty="0" smtClean="0">
                <a:solidFill>
                  <a:srgbClr val="999999"/>
                </a:solidFill>
                <a:latin typeface="Monaco" pitchFamily="2" charset="77"/>
              </a:rPr>
              <a:t>// b is larger than a and c</a:t>
            </a:r>
            <a:r>
              <a:rPr lang="en-SG" sz="1400" dirty="0" smtClean="0">
                <a:latin typeface="Monaco" pitchFamily="2" charset="77"/>
              </a:rPr>
              <a:t>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max = b;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}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 smtClean="0">
                <a:latin typeface="Monaco" pitchFamily="2" charset="77"/>
              </a:rPr>
              <a:t> ((c &gt; a) &amp;&amp; (c &gt; b))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</a:t>
            </a:r>
            <a:r>
              <a:rPr lang="en-SG" sz="1400" dirty="0" smtClean="0">
                <a:solidFill>
                  <a:srgbClr val="999999"/>
                </a:solidFill>
                <a:latin typeface="Monaco" pitchFamily="2" charset="77"/>
              </a:rPr>
              <a:t>// c is larger than a and b</a:t>
            </a:r>
            <a:r>
              <a:rPr lang="en-SG" sz="1400" dirty="0" smtClean="0">
                <a:latin typeface="Monaco" pitchFamily="2" charset="77"/>
              </a:rPr>
              <a:t>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max = c;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}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 smtClean="0">
                <a:latin typeface="Monaco" pitchFamily="2" charset="77"/>
              </a:rPr>
              <a:t> max;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4128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9.2 (b)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1694080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What are other possible values of a, b, and c?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203554" y="3179980"/>
            <a:ext cx="50816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1. a == b == c</a:t>
            </a:r>
          </a:p>
          <a:p>
            <a:r>
              <a:rPr lang="en-US" sz="3200" dirty="0" smtClean="0">
                <a:solidFill>
                  <a:schemeClr val="tx2"/>
                </a:solidFill>
              </a:rPr>
              <a:t>2. a == </a:t>
            </a:r>
            <a:r>
              <a:rPr lang="en-US" sz="3200" dirty="0">
                <a:solidFill>
                  <a:schemeClr val="tx2"/>
                </a:solidFill>
              </a:rPr>
              <a:t>b or a == c or b == 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9.2 (b)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1694080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028700" y="1694080"/>
            <a:ext cx="75756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1. a == b == c</a:t>
            </a:r>
          </a:p>
          <a:p>
            <a:r>
              <a:rPr lang="en-US" sz="3200" dirty="0" smtClean="0">
                <a:solidFill>
                  <a:schemeClr val="tx2"/>
                </a:solidFill>
              </a:rPr>
              <a:t>2. a == </a:t>
            </a:r>
            <a:r>
              <a:rPr lang="en-US" sz="3200" dirty="0">
                <a:solidFill>
                  <a:schemeClr val="tx2"/>
                </a:solidFill>
              </a:rPr>
              <a:t>b or a == c or b == </a:t>
            </a:r>
            <a:r>
              <a:rPr lang="en-US" sz="3200" dirty="0" smtClean="0">
                <a:solidFill>
                  <a:schemeClr val="tx2"/>
                </a:solidFill>
              </a:rPr>
              <a:t>c</a:t>
            </a:r>
          </a:p>
          <a:p>
            <a:endParaRPr lang="en-US" sz="3200" dirty="0" smtClean="0">
              <a:solidFill>
                <a:schemeClr val="tx2"/>
              </a:solidFill>
            </a:endParaRPr>
          </a:p>
          <a:p>
            <a:r>
              <a:rPr lang="en-US" sz="3200" dirty="0" smtClean="0">
                <a:solidFill>
                  <a:schemeClr val="tx2"/>
                </a:solidFill>
              </a:rPr>
              <a:t>Q: What if there is a tie among two numbers to be max? Will this work?</a:t>
            </a:r>
          </a:p>
          <a:p>
            <a:r>
              <a:rPr lang="en-US" sz="3200" dirty="0" smtClean="0">
                <a:solidFill>
                  <a:schemeClr val="tx2"/>
                </a:solidFill>
              </a:rPr>
              <a:t>e.g. (2, 2, 1)</a:t>
            </a:r>
          </a:p>
          <a:p>
            <a:endParaRPr lang="en-US" sz="3200" dirty="0">
              <a:solidFill>
                <a:schemeClr val="tx2"/>
              </a:solidFill>
            </a:endParaRPr>
          </a:p>
          <a:p>
            <a:endParaRPr lang="en-US" sz="3200" dirty="0">
              <a:solidFill>
                <a:schemeClr val="tx2"/>
              </a:solidFill>
            </a:endParaRPr>
          </a:p>
          <a:p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028700" y="4933350"/>
            <a:ext cx="43749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A: No! max will still be 0.</a:t>
            </a:r>
          </a:p>
        </p:txBody>
      </p:sp>
    </p:spTree>
    <p:extLst>
      <p:ext uri="{BB962C8B-B14F-4D97-AF65-F5344CB8AC3E}">
        <p14:creationId xmlns:p14="http://schemas.microsoft.com/office/powerpoint/2010/main" val="162590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9.2 (b)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1694080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028700" y="1694080"/>
            <a:ext cx="75756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1. a == b == c</a:t>
            </a:r>
          </a:p>
          <a:p>
            <a:r>
              <a:rPr lang="en-US" sz="3200" dirty="0" smtClean="0">
                <a:solidFill>
                  <a:schemeClr val="tx2"/>
                </a:solidFill>
              </a:rPr>
              <a:t>2. a == </a:t>
            </a:r>
            <a:r>
              <a:rPr lang="en-US" sz="3200" dirty="0">
                <a:solidFill>
                  <a:schemeClr val="tx2"/>
                </a:solidFill>
              </a:rPr>
              <a:t>b or a == c or b == </a:t>
            </a:r>
            <a:r>
              <a:rPr lang="en-US" sz="3200" dirty="0" smtClean="0">
                <a:solidFill>
                  <a:schemeClr val="tx2"/>
                </a:solidFill>
              </a:rPr>
              <a:t>c</a:t>
            </a:r>
          </a:p>
          <a:p>
            <a:endParaRPr lang="en-US" sz="3200" dirty="0" smtClean="0">
              <a:solidFill>
                <a:schemeClr val="tx2"/>
              </a:solidFill>
            </a:endParaRPr>
          </a:p>
          <a:p>
            <a:r>
              <a:rPr lang="en-US" sz="3200" dirty="0" smtClean="0">
                <a:solidFill>
                  <a:schemeClr val="tx2"/>
                </a:solidFill>
              </a:rPr>
              <a:t>Q: What if there is a tie among two numbers that are not max? Will this work?</a:t>
            </a:r>
          </a:p>
          <a:p>
            <a:r>
              <a:rPr lang="en-US" sz="3200" dirty="0" smtClean="0">
                <a:solidFill>
                  <a:schemeClr val="tx2"/>
                </a:solidFill>
              </a:rPr>
              <a:t>e.g. (2, 1, 1)</a:t>
            </a:r>
          </a:p>
          <a:p>
            <a:endParaRPr lang="en-US" sz="3200" dirty="0">
              <a:solidFill>
                <a:schemeClr val="tx2"/>
              </a:solidFill>
            </a:endParaRPr>
          </a:p>
          <a:p>
            <a:endParaRPr lang="en-US" sz="3200" dirty="0">
              <a:solidFill>
                <a:schemeClr val="tx2"/>
              </a:solidFill>
            </a:endParaRPr>
          </a:p>
          <a:p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028700" y="4933350"/>
            <a:ext cx="23866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A: </a:t>
            </a:r>
            <a:r>
              <a:rPr lang="en-US" sz="3200" dirty="0" smtClean="0">
                <a:solidFill>
                  <a:schemeClr val="tx2"/>
                </a:solidFill>
              </a:rPr>
              <a:t>Yes, it will.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58793" y="44820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1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9.2 (c)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1694080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Fix the code to remove the bug.</a:t>
            </a: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C451ADC3-F6CE-2C4B-AA23-D9B552CF7E77}"/>
              </a:ext>
            </a:extLst>
          </p:cNvPr>
          <p:cNvSpPr txBox="1">
            <a:spLocks/>
          </p:cNvSpPr>
          <p:nvPr/>
        </p:nvSpPr>
        <p:spPr>
          <a:xfrm>
            <a:off x="2307548" y="2438233"/>
            <a:ext cx="4857750" cy="4344817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Franklin Gothic Book" panose="020B0503020102020204" pitchFamily="34" charset="0"/>
              <a:buNone/>
            </a:pP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</a:t>
            </a:r>
            <a:r>
              <a:rPr lang="en-SG" sz="1400" dirty="0" err="1" smtClean="0">
                <a:solidFill>
                  <a:srgbClr val="C2185B"/>
                </a:solidFill>
                <a:latin typeface="Monaco" pitchFamily="2" charset="77"/>
              </a:rPr>
              <a:t>max_of_three</a:t>
            </a:r>
            <a:r>
              <a:rPr lang="en-SG" sz="1400" dirty="0" smtClean="0">
                <a:latin typeface="Monaco" pitchFamily="2" charset="77"/>
              </a:rPr>
              <a:t>(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a, 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b, 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c)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max = </a:t>
            </a:r>
            <a:r>
              <a:rPr lang="en-SG" sz="1400" dirty="0" smtClean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400" dirty="0" smtClean="0">
                <a:latin typeface="Monaco" pitchFamily="2" charset="77"/>
              </a:rPr>
              <a:t>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 smtClean="0">
                <a:latin typeface="Monaco" pitchFamily="2" charset="77"/>
              </a:rPr>
              <a:t> ((a &gt; b) &amp;&amp; (a &gt; c))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</a:t>
            </a:r>
            <a:r>
              <a:rPr lang="en-SG" sz="1400" dirty="0" smtClean="0">
                <a:solidFill>
                  <a:srgbClr val="999999"/>
                </a:solidFill>
                <a:latin typeface="Monaco" pitchFamily="2" charset="77"/>
              </a:rPr>
              <a:t>// a is larger than b and c</a:t>
            </a:r>
            <a:r>
              <a:rPr lang="en-SG" sz="1400" dirty="0" smtClean="0">
                <a:latin typeface="Monaco" pitchFamily="2" charset="77"/>
              </a:rPr>
              <a:t>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max = a;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}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 smtClean="0">
                <a:latin typeface="Monaco" pitchFamily="2" charset="77"/>
              </a:rPr>
              <a:t> ((b &gt; a) &amp;&amp; (b &gt; c))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</a:t>
            </a:r>
            <a:r>
              <a:rPr lang="en-SG" sz="1400" dirty="0" smtClean="0">
                <a:solidFill>
                  <a:srgbClr val="999999"/>
                </a:solidFill>
                <a:latin typeface="Monaco" pitchFamily="2" charset="77"/>
              </a:rPr>
              <a:t>// b is larger than a and c</a:t>
            </a:r>
            <a:r>
              <a:rPr lang="en-SG" sz="1400" dirty="0" smtClean="0">
                <a:latin typeface="Monaco" pitchFamily="2" charset="77"/>
              </a:rPr>
              <a:t>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max = b;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}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 smtClean="0">
                <a:latin typeface="Monaco" pitchFamily="2" charset="77"/>
              </a:rPr>
              <a:t> ((c &gt; a) &amp;&amp; (c &gt; b))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</a:t>
            </a:r>
            <a:r>
              <a:rPr lang="en-SG" sz="1400" dirty="0" smtClean="0">
                <a:solidFill>
                  <a:srgbClr val="999999"/>
                </a:solidFill>
                <a:latin typeface="Monaco" pitchFamily="2" charset="77"/>
              </a:rPr>
              <a:t>// c is larger than a and b</a:t>
            </a:r>
            <a:r>
              <a:rPr lang="en-SG" sz="1400" dirty="0" smtClean="0">
                <a:latin typeface="Monaco" pitchFamily="2" charset="77"/>
              </a:rPr>
              <a:t>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max = c;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}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 smtClean="0">
                <a:latin typeface="Monaco" pitchFamily="2" charset="77"/>
              </a:rPr>
              <a:t> max;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0560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9.2 (c)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1694080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Fix the code to remove the bug.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451ADC3-F6CE-2C4B-AA23-D9B552CF7E77}"/>
              </a:ext>
            </a:extLst>
          </p:cNvPr>
          <p:cNvSpPr txBox="1">
            <a:spLocks/>
          </p:cNvSpPr>
          <p:nvPr/>
        </p:nvSpPr>
        <p:spPr>
          <a:xfrm>
            <a:off x="2307548" y="2438233"/>
            <a:ext cx="4857750" cy="4344817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Franklin Gothic Book" panose="020B0503020102020204" pitchFamily="34" charset="0"/>
              <a:buNone/>
            </a:pP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</a:t>
            </a:r>
            <a:r>
              <a:rPr lang="en-SG" sz="1400" dirty="0" err="1" smtClean="0">
                <a:solidFill>
                  <a:srgbClr val="C2185B"/>
                </a:solidFill>
                <a:latin typeface="Monaco" pitchFamily="2" charset="77"/>
              </a:rPr>
              <a:t>max_of_three</a:t>
            </a:r>
            <a:r>
              <a:rPr lang="en-SG" sz="1400" dirty="0" smtClean="0">
                <a:latin typeface="Monaco" pitchFamily="2" charset="77"/>
              </a:rPr>
              <a:t>(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a, 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b, 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c)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max = </a:t>
            </a:r>
            <a:r>
              <a:rPr lang="en-SG" sz="1400" dirty="0" smtClean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400" dirty="0" smtClean="0">
                <a:latin typeface="Monaco" pitchFamily="2" charset="77"/>
              </a:rPr>
              <a:t>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 smtClean="0">
                <a:latin typeface="Monaco" pitchFamily="2" charset="77"/>
              </a:rPr>
              <a:t> ((a &gt;= b) &amp;&amp; (a &gt;= c))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</a:t>
            </a:r>
            <a:r>
              <a:rPr lang="en-SG" sz="1400" dirty="0" smtClean="0">
                <a:solidFill>
                  <a:srgbClr val="999999"/>
                </a:solidFill>
                <a:latin typeface="Monaco" pitchFamily="2" charset="77"/>
              </a:rPr>
              <a:t>// a is larger than b and c</a:t>
            </a:r>
            <a:r>
              <a:rPr lang="en-SG" sz="1400" dirty="0" smtClean="0">
                <a:latin typeface="Monaco" pitchFamily="2" charset="77"/>
              </a:rPr>
              <a:t>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max = a;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}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 smtClean="0">
                <a:latin typeface="Monaco" pitchFamily="2" charset="77"/>
              </a:rPr>
              <a:t> ((b &gt;= a) &amp;&amp; (b &gt;= c))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</a:t>
            </a:r>
            <a:r>
              <a:rPr lang="en-SG" sz="1400" dirty="0" smtClean="0">
                <a:solidFill>
                  <a:srgbClr val="999999"/>
                </a:solidFill>
                <a:latin typeface="Monaco" pitchFamily="2" charset="77"/>
              </a:rPr>
              <a:t>// b is larger than a and c</a:t>
            </a:r>
            <a:r>
              <a:rPr lang="en-SG" sz="1400" dirty="0" smtClean="0">
                <a:latin typeface="Monaco" pitchFamily="2" charset="77"/>
              </a:rPr>
              <a:t>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max = b;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}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 smtClean="0">
                <a:latin typeface="Monaco" pitchFamily="2" charset="77"/>
              </a:rPr>
              <a:t> ((c &gt;= a) &amp;&amp; (c &gt;= b))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</a:t>
            </a:r>
            <a:r>
              <a:rPr lang="en-SG" sz="1400" dirty="0" smtClean="0">
                <a:solidFill>
                  <a:srgbClr val="999999"/>
                </a:solidFill>
                <a:latin typeface="Monaco" pitchFamily="2" charset="77"/>
              </a:rPr>
              <a:t>// c is larger than a and b</a:t>
            </a:r>
            <a:r>
              <a:rPr lang="en-SG" sz="1400" dirty="0" smtClean="0">
                <a:latin typeface="Monaco" pitchFamily="2" charset="77"/>
              </a:rPr>
              <a:t>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max = c;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}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 smtClean="0">
                <a:latin typeface="Monaco" pitchFamily="2" charset="77"/>
              </a:rPr>
              <a:t> max;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608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9.2 (d)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1694080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Before we replace the if-statements with if-else statements, let’s try to draw a flowchart first.</a:t>
            </a:r>
            <a:endParaRPr lang="en-US" sz="2400" dirty="0"/>
          </a:p>
        </p:txBody>
      </p:sp>
      <p:sp>
        <p:nvSpPr>
          <p:cNvPr id="4" name="i equals k?">
            <a:extLst>
              <a:ext uri="{FF2B5EF4-FFF2-40B4-BE49-F238E27FC236}">
                <a16:creationId xmlns="" xmlns:a16="http://schemas.microsoft.com/office/drawing/2014/main" id="{7B062BEB-B0A2-584D-87DB-38CD1C7D2CB5}"/>
              </a:ext>
            </a:extLst>
          </p:cNvPr>
          <p:cNvSpPr/>
          <p:nvPr/>
        </p:nvSpPr>
        <p:spPr>
          <a:xfrm>
            <a:off x="2762638" y="2995699"/>
            <a:ext cx="1667878" cy="84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a &gt;= b?</a:t>
            </a:r>
            <a:endParaRPr sz="1600" dirty="0">
              <a:latin typeface="Roboto Regular"/>
            </a:endParaRPr>
          </a:p>
        </p:txBody>
      </p:sp>
      <p:sp>
        <p:nvSpPr>
          <p:cNvPr id="5" name="YES">
            <a:extLst>
              <a:ext uri="{FF2B5EF4-FFF2-40B4-BE49-F238E27FC236}">
                <a16:creationId xmlns="" xmlns:a16="http://schemas.microsoft.com/office/drawing/2014/main" id="{9A3C980D-CD16-9047-AFCF-B3156393B5AC}"/>
              </a:ext>
            </a:extLst>
          </p:cNvPr>
          <p:cNvSpPr txBox="1"/>
          <p:nvPr/>
        </p:nvSpPr>
        <p:spPr>
          <a:xfrm>
            <a:off x="3651028" y="3874086"/>
            <a:ext cx="308310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YES</a:t>
            </a:r>
          </a:p>
        </p:txBody>
      </p:sp>
      <p:sp>
        <p:nvSpPr>
          <p:cNvPr id="6" name="NO">
            <a:extLst>
              <a:ext uri="{FF2B5EF4-FFF2-40B4-BE49-F238E27FC236}">
                <a16:creationId xmlns="" xmlns:a16="http://schemas.microsoft.com/office/drawing/2014/main" id="{D6E04EC0-AD8E-0746-920D-B203E54AE168}"/>
              </a:ext>
            </a:extLst>
          </p:cNvPr>
          <p:cNvSpPr txBox="1"/>
          <p:nvPr/>
        </p:nvSpPr>
        <p:spPr>
          <a:xfrm>
            <a:off x="4441175" y="3421911"/>
            <a:ext cx="245793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NO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9C371C44-767B-B34B-912B-9789AB848F15}"/>
              </a:ext>
            </a:extLst>
          </p:cNvPr>
          <p:cNvCxnSpPr>
            <a:cxnSpLocks/>
          </p:cNvCxnSpPr>
          <p:nvPr/>
        </p:nvCxnSpPr>
        <p:spPr>
          <a:xfrm>
            <a:off x="2423491" y="3418553"/>
            <a:ext cx="339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77D9FB88-F68E-2240-BE4F-1A05BCE70322}"/>
              </a:ext>
            </a:extLst>
          </p:cNvPr>
          <p:cNvCxnSpPr>
            <a:cxnSpLocks/>
          </p:cNvCxnSpPr>
          <p:nvPr/>
        </p:nvCxnSpPr>
        <p:spPr>
          <a:xfrm>
            <a:off x="3603440" y="3841407"/>
            <a:ext cx="0" cy="42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EA8C3BD8-0440-694E-A0A1-9C9B70FA159F}"/>
              </a:ext>
            </a:extLst>
          </p:cNvPr>
          <p:cNvCxnSpPr>
            <a:cxnSpLocks/>
          </p:cNvCxnSpPr>
          <p:nvPr/>
        </p:nvCxnSpPr>
        <p:spPr>
          <a:xfrm flipV="1">
            <a:off x="4431988" y="3416456"/>
            <a:ext cx="3453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utput m">
            <a:extLst>
              <a:ext uri="{FF2B5EF4-FFF2-40B4-BE49-F238E27FC236}">
                <a16:creationId xmlns="" xmlns:a16="http://schemas.microsoft.com/office/drawing/2014/main" id="{A00DD53E-97B2-0F46-822C-FA2531FF1E57}"/>
              </a:ext>
            </a:extLst>
          </p:cNvPr>
          <p:cNvSpPr/>
          <p:nvPr/>
        </p:nvSpPr>
        <p:spPr>
          <a:xfrm>
            <a:off x="1311061" y="3147448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input </a:t>
            </a:r>
          </a:p>
          <a:p>
            <a:pPr algn="ctr"/>
            <a:r>
              <a:rPr lang="en-US" sz="1600" dirty="0">
                <a:latin typeface="Roboto Regular"/>
              </a:rPr>
              <a:t>a, b, c</a:t>
            </a:r>
            <a:endParaRPr sz="1600" dirty="0">
              <a:latin typeface="Roboto Regular"/>
            </a:endParaRPr>
          </a:p>
        </p:txBody>
      </p:sp>
      <p:sp>
        <p:nvSpPr>
          <p:cNvPr id="11" name="i equals k?">
            <a:extLst>
              <a:ext uri="{FF2B5EF4-FFF2-40B4-BE49-F238E27FC236}">
                <a16:creationId xmlns="" xmlns:a16="http://schemas.microsoft.com/office/drawing/2014/main" id="{9CA0D560-DCC8-7542-98CE-DF88BDCB09E7}"/>
              </a:ext>
            </a:extLst>
          </p:cNvPr>
          <p:cNvSpPr/>
          <p:nvPr/>
        </p:nvSpPr>
        <p:spPr>
          <a:xfrm>
            <a:off x="2762638" y="4262165"/>
            <a:ext cx="1667878" cy="84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a &gt;= c?</a:t>
            </a:r>
            <a:endParaRPr sz="1600" dirty="0">
              <a:latin typeface="Roboto Regular"/>
            </a:endParaRPr>
          </a:p>
        </p:txBody>
      </p:sp>
      <p:sp>
        <p:nvSpPr>
          <p:cNvPr id="12" name="output m">
            <a:extLst>
              <a:ext uri="{FF2B5EF4-FFF2-40B4-BE49-F238E27FC236}">
                <a16:creationId xmlns="" xmlns:a16="http://schemas.microsoft.com/office/drawing/2014/main" id="{6640ECF5-8D42-B145-A5E9-B8B2D133B837}"/>
              </a:ext>
            </a:extLst>
          </p:cNvPr>
          <p:cNvSpPr/>
          <p:nvPr/>
        </p:nvSpPr>
        <p:spPr>
          <a:xfrm>
            <a:off x="3040362" y="5528631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max = a</a:t>
            </a:r>
            <a:endParaRPr sz="1600" dirty="0">
              <a:latin typeface="Roboto Regular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02B2C42F-3F39-6946-B704-A90C0D3F0F11}"/>
              </a:ext>
            </a:extLst>
          </p:cNvPr>
          <p:cNvCxnSpPr/>
          <p:nvPr/>
        </p:nvCxnSpPr>
        <p:spPr>
          <a:xfrm flipH="1">
            <a:off x="3596577" y="5100874"/>
            <a:ext cx="6863" cy="427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YES">
            <a:extLst>
              <a:ext uri="{FF2B5EF4-FFF2-40B4-BE49-F238E27FC236}">
                <a16:creationId xmlns="" xmlns:a16="http://schemas.microsoft.com/office/drawing/2014/main" id="{A665E3FB-F55C-5044-8D36-D149D9D9A0E7}"/>
              </a:ext>
            </a:extLst>
          </p:cNvPr>
          <p:cNvSpPr txBox="1"/>
          <p:nvPr/>
        </p:nvSpPr>
        <p:spPr>
          <a:xfrm>
            <a:off x="3652691" y="5184970"/>
            <a:ext cx="308310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YES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858ECA3F-858E-6E48-9781-D74EDD695EF8}"/>
              </a:ext>
            </a:extLst>
          </p:cNvPr>
          <p:cNvCxnSpPr>
            <a:cxnSpLocks/>
          </p:cNvCxnSpPr>
          <p:nvPr/>
        </p:nvCxnSpPr>
        <p:spPr>
          <a:xfrm flipV="1">
            <a:off x="4391392" y="4685018"/>
            <a:ext cx="3453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NO">
            <a:extLst>
              <a:ext uri="{FF2B5EF4-FFF2-40B4-BE49-F238E27FC236}">
                <a16:creationId xmlns="" xmlns:a16="http://schemas.microsoft.com/office/drawing/2014/main" id="{927CF370-233A-884E-86B9-CD5C4FE6080D}"/>
              </a:ext>
            </a:extLst>
          </p:cNvPr>
          <p:cNvSpPr txBox="1"/>
          <p:nvPr/>
        </p:nvSpPr>
        <p:spPr>
          <a:xfrm>
            <a:off x="4399524" y="4356073"/>
            <a:ext cx="245793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77345" y="4261516"/>
            <a:ext cx="5246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>
                  <a:solidFill>
                    <a:srgbClr val="FF0000"/>
                  </a:solidFill>
                </a:ln>
              </a:rPr>
              <a:t>?</a:t>
            </a:r>
            <a:endParaRPr lang="en-US" sz="4000" dirty="0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4425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9.2 (d)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1694080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Before we replace the if-statements with if-else statements, let’s try to draw a flowchart first.</a:t>
            </a:r>
            <a:endParaRPr lang="en-US" sz="2400" dirty="0"/>
          </a:p>
        </p:txBody>
      </p:sp>
      <p:sp>
        <p:nvSpPr>
          <p:cNvPr id="4" name="i equals k?">
            <a:extLst>
              <a:ext uri="{FF2B5EF4-FFF2-40B4-BE49-F238E27FC236}">
                <a16:creationId xmlns="" xmlns:a16="http://schemas.microsoft.com/office/drawing/2014/main" id="{7B062BEB-B0A2-584D-87DB-38CD1C7D2CB5}"/>
              </a:ext>
            </a:extLst>
          </p:cNvPr>
          <p:cNvSpPr/>
          <p:nvPr/>
        </p:nvSpPr>
        <p:spPr>
          <a:xfrm>
            <a:off x="2762638" y="2995699"/>
            <a:ext cx="1667878" cy="84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a &gt;= b?</a:t>
            </a:r>
            <a:endParaRPr sz="1600" dirty="0">
              <a:latin typeface="Roboto Regular"/>
            </a:endParaRPr>
          </a:p>
        </p:txBody>
      </p:sp>
      <p:sp>
        <p:nvSpPr>
          <p:cNvPr id="5" name="YES">
            <a:extLst>
              <a:ext uri="{FF2B5EF4-FFF2-40B4-BE49-F238E27FC236}">
                <a16:creationId xmlns="" xmlns:a16="http://schemas.microsoft.com/office/drawing/2014/main" id="{9A3C980D-CD16-9047-AFCF-B3156393B5AC}"/>
              </a:ext>
            </a:extLst>
          </p:cNvPr>
          <p:cNvSpPr txBox="1"/>
          <p:nvPr/>
        </p:nvSpPr>
        <p:spPr>
          <a:xfrm>
            <a:off x="3651028" y="3874086"/>
            <a:ext cx="308310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YES</a:t>
            </a:r>
          </a:p>
        </p:txBody>
      </p:sp>
      <p:sp>
        <p:nvSpPr>
          <p:cNvPr id="6" name="NO">
            <a:extLst>
              <a:ext uri="{FF2B5EF4-FFF2-40B4-BE49-F238E27FC236}">
                <a16:creationId xmlns="" xmlns:a16="http://schemas.microsoft.com/office/drawing/2014/main" id="{D6E04EC0-AD8E-0746-920D-B203E54AE168}"/>
              </a:ext>
            </a:extLst>
          </p:cNvPr>
          <p:cNvSpPr txBox="1"/>
          <p:nvPr/>
        </p:nvSpPr>
        <p:spPr>
          <a:xfrm>
            <a:off x="4441175" y="3421911"/>
            <a:ext cx="245793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NO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9C371C44-767B-B34B-912B-9789AB848F15}"/>
              </a:ext>
            </a:extLst>
          </p:cNvPr>
          <p:cNvCxnSpPr>
            <a:cxnSpLocks/>
          </p:cNvCxnSpPr>
          <p:nvPr/>
        </p:nvCxnSpPr>
        <p:spPr>
          <a:xfrm>
            <a:off x="2423491" y="3418553"/>
            <a:ext cx="339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77D9FB88-F68E-2240-BE4F-1A05BCE70322}"/>
              </a:ext>
            </a:extLst>
          </p:cNvPr>
          <p:cNvCxnSpPr>
            <a:cxnSpLocks/>
          </p:cNvCxnSpPr>
          <p:nvPr/>
        </p:nvCxnSpPr>
        <p:spPr>
          <a:xfrm>
            <a:off x="3603440" y="3841407"/>
            <a:ext cx="0" cy="42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EA8C3BD8-0440-694E-A0A1-9C9B70FA159F}"/>
              </a:ext>
            </a:extLst>
          </p:cNvPr>
          <p:cNvCxnSpPr>
            <a:cxnSpLocks/>
          </p:cNvCxnSpPr>
          <p:nvPr/>
        </p:nvCxnSpPr>
        <p:spPr>
          <a:xfrm flipV="1">
            <a:off x="4431988" y="3416456"/>
            <a:ext cx="3453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utput m">
            <a:extLst>
              <a:ext uri="{FF2B5EF4-FFF2-40B4-BE49-F238E27FC236}">
                <a16:creationId xmlns="" xmlns:a16="http://schemas.microsoft.com/office/drawing/2014/main" id="{A00DD53E-97B2-0F46-822C-FA2531FF1E57}"/>
              </a:ext>
            </a:extLst>
          </p:cNvPr>
          <p:cNvSpPr/>
          <p:nvPr/>
        </p:nvSpPr>
        <p:spPr>
          <a:xfrm>
            <a:off x="1311061" y="3147448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input </a:t>
            </a:r>
          </a:p>
          <a:p>
            <a:pPr algn="ctr"/>
            <a:r>
              <a:rPr lang="en-US" sz="1600" dirty="0">
                <a:latin typeface="Roboto Regular"/>
              </a:rPr>
              <a:t>a, b, c</a:t>
            </a:r>
            <a:endParaRPr sz="1600" dirty="0">
              <a:latin typeface="Roboto Regular"/>
            </a:endParaRPr>
          </a:p>
        </p:txBody>
      </p:sp>
      <p:sp>
        <p:nvSpPr>
          <p:cNvPr id="11" name="i equals k?">
            <a:extLst>
              <a:ext uri="{FF2B5EF4-FFF2-40B4-BE49-F238E27FC236}">
                <a16:creationId xmlns="" xmlns:a16="http://schemas.microsoft.com/office/drawing/2014/main" id="{9CA0D560-DCC8-7542-98CE-DF88BDCB09E7}"/>
              </a:ext>
            </a:extLst>
          </p:cNvPr>
          <p:cNvSpPr/>
          <p:nvPr/>
        </p:nvSpPr>
        <p:spPr>
          <a:xfrm>
            <a:off x="2762638" y="4262165"/>
            <a:ext cx="1667878" cy="84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a &gt;= c?</a:t>
            </a:r>
            <a:endParaRPr sz="1600" dirty="0">
              <a:latin typeface="Roboto Regular"/>
            </a:endParaRPr>
          </a:p>
        </p:txBody>
      </p:sp>
      <p:sp>
        <p:nvSpPr>
          <p:cNvPr id="12" name="output m">
            <a:extLst>
              <a:ext uri="{FF2B5EF4-FFF2-40B4-BE49-F238E27FC236}">
                <a16:creationId xmlns="" xmlns:a16="http://schemas.microsoft.com/office/drawing/2014/main" id="{6640ECF5-8D42-B145-A5E9-B8B2D133B837}"/>
              </a:ext>
            </a:extLst>
          </p:cNvPr>
          <p:cNvSpPr/>
          <p:nvPr/>
        </p:nvSpPr>
        <p:spPr>
          <a:xfrm>
            <a:off x="3040362" y="5528631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max = a</a:t>
            </a:r>
            <a:endParaRPr sz="1600" dirty="0">
              <a:latin typeface="Roboto Regular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02B2C42F-3F39-6946-B704-A90C0D3F0F11}"/>
              </a:ext>
            </a:extLst>
          </p:cNvPr>
          <p:cNvCxnSpPr/>
          <p:nvPr/>
        </p:nvCxnSpPr>
        <p:spPr>
          <a:xfrm flipH="1">
            <a:off x="3596577" y="5100874"/>
            <a:ext cx="6863" cy="427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YES">
            <a:extLst>
              <a:ext uri="{FF2B5EF4-FFF2-40B4-BE49-F238E27FC236}">
                <a16:creationId xmlns="" xmlns:a16="http://schemas.microsoft.com/office/drawing/2014/main" id="{A665E3FB-F55C-5044-8D36-D149D9D9A0E7}"/>
              </a:ext>
            </a:extLst>
          </p:cNvPr>
          <p:cNvSpPr txBox="1"/>
          <p:nvPr/>
        </p:nvSpPr>
        <p:spPr>
          <a:xfrm>
            <a:off x="3652691" y="5184970"/>
            <a:ext cx="308310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YES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858ECA3F-858E-6E48-9781-D74EDD695EF8}"/>
              </a:ext>
            </a:extLst>
          </p:cNvPr>
          <p:cNvCxnSpPr>
            <a:cxnSpLocks/>
          </p:cNvCxnSpPr>
          <p:nvPr/>
        </p:nvCxnSpPr>
        <p:spPr>
          <a:xfrm flipV="1">
            <a:off x="4391392" y="4685018"/>
            <a:ext cx="3453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utput m">
            <a:extLst>
              <a:ext uri="{FF2B5EF4-FFF2-40B4-BE49-F238E27FC236}">
                <a16:creationId xmlns="" xmlns:a16="http://schemas.microsoft.com/office/drawing/2014/main" id="{6A573FF3-C01B-4E4E-997D-E80B056BED55}"/>
              </a:ext>
            </a:extLst>
          </p:cNvPr>
          <p:cNvSpPr/>
          <p:nvPr/>
        </p:nvSpPr>
        <p:spPr>
          <a:xfrm>
            <a:off x="4736749" y="4411757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max = c</a:t>
            </a:r>
            <a:endParaRPr sz="1600" dirty="0">
              <a:latin typeface="Roboto Regular"/>
            </a:endParaRPr>
          </a:p>
        </p:txBody>
      </p:sp>
      <p:sp>
        <p:nvSpPr>
          <p:cNvPr id="17" name="NO">
            <a:extLst>
              <a:ext uri="{FF2B5EF4-FFF2-40B4-BE49-F238E27FC236}">
                <a16:creationId xmlns="" xmlns:a16="http://schemas.microsoft.com/office/drawing/2014/main" id="{927CF370-233A-884E-86B9-CD5C4FE6080D}"/>
              </a:ext>
            </a:extLst>
          </p:cNvPr>
          <p:cNvSpPr txBox="1"/>
          <p:nvPr/>
        </p:nvSpPr>
        <p:spPr>
          <a:xfrm>
            <a:off x="4399524" y="4356073"/>
            <a:ext cx="245793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68295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Review: </a:t>
            </a:r>
            <a:r>
              <a:rPr lang="en-US" dirty="0" err="1" smtClean="0"/>
              <a:t>Kahoot</a:t>
            </a:r>
            <a:endParaRPr lang="en-US" dirty="0" smtClean="0"/>
          </a:p>
          <a:p>
            <a:r>
              <a:rPr lang="en-US" sz="3000" dirty="0" smtClean="0"/>
              <a:t>Question 1</a:t>
            </a:r>
            <a:endParaRPr lang="en-US" sz="30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004646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3000" dirty="0" smtClean="0"/>
              <a:t>What is the output of the algorithm in the flowchart below if the input L is 10, 7, 1?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0" y="3295675"/>
            <a:ext cx="7482339" cy="292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1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9.2 (d)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1694080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Before we replace the if-statements with if-else statements, let’s try to draw a flowchart first.</a:t>
            </a:r>
            <a:endParaRPr lang="en-US" sz="2400" dirty="0"/>
          </a:p>
        </p:txBody>
      </p:sp>
      <p:sp>
        <p:nvSpPr>
          <p:cNvPr id="4" name="i equals k?">
            <a:extLst>
              <a:ext uri="{FF2B5EF4-FFF2-40B4-BE49-F238E27FC236}">
                <a16:creationId xmlns="" xmlns:a16="http://schemas.microsoft.com/office/drawing/2014/main" id="{7B062BEB-B0A2-584D-87DB-38CD1C7D2CB5}"/>
              </a:ext>
            </a:extLst>
          </p:cNvPr>
          <p:cNvSpPr/>
          <p:nvPr/>
        </p:nvSpPr>
        <p:spPr>
          <a:xfrm>
            <a:off x="2762638" y="2995699"/>
            <a:ext cx="1667878" cy="84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a &gt;= b?</a:t>
            </a:r>
            <a:endParaRPr sz="1600" dirty="0">
              <a:latin typeface="Roboto Regular"/>
            </a:endParaRPr>
          </a:p>
        </p:txBody>
      </p:sp>
      <p:sp>
        <p:nvSpPr>
          <p:cNvPr id="5" name="YES">
            <a:extLst>
              <a:ext uri="{FF2B5EF4-FFF2-40B4-BE49-F238E27FC236}">
                <a16:creationId xmlns="" xmlns:a16="http://schemas.microsoft.com/office/drawing/2014/main" id="{9A3C980D-CD16-9047-AFCF-B3156393B5AC}"/>
              </a:ext>
            </a:extLst>
          </p:cNvPr>
          <p:cNvSpPr txBox="1"/>
          <p:nvPr/>
        </p:nvSpPr>
        <p:spPr>
          <a:xfrm>
            <a:off x="3651028" y="3874086"/>
            <a:ext cx="308310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YES</a:t>
            </a:r>
          </a:p>
        </p:txBody>
      </p:sp>
      <p:sp>
        <p:nvSpPr>
          <p:cNvPr id="6" name="NO">
            <a:extLst>
              <a:ext uri="{FF2B5EF4-FFF2-40B4-BE49-F238E27FC236}">
                <a16:creationId xmlns="" xmlns:a16="http://schemas.microsoft.com/office/drawing/2014/main" id="{D6E04EC0-AD8E-0746-920D-B203E54AE168}"/>
              </a:ext>
            </a:extLst>
          </p:cNvPr>
          <p:cNvSpPr txBox="1"/>
          <p:nvPr/>
        </p:nvSpPr>
        <p:spPr>
          <a:xfrm>
            <a:off x="4441175" y="3421911"/>
            <a:ext cx="245793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NO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9C371C44-767B-B34B-912B-9789AB848F15}"/>
              </a:ext>
            </a:extLst>
          </p:cNvPr>
          <p:cNvCxnSpPr>
            <a:cxnSpLocks/>
          </p:cNvCxnSpPr>
          <p:nvPr/>
        </p:nvCxnSpPr>
        <p:spPr>
          <a:xfrm>
            <a:off x="2423491" y="3418553"/>
            <a:ext cx="339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77D9FB88-F68E-2240-BE4F-1A05BCE70322}"/>
              </a:ext>
            </a:extLst>
          </p:cNvPr>
          <p:cNvCxnSpPr>
            <a:cxnSpLocks/>
          </p:cNvCxnSpPr>
          <p:nvPr/>
        </p:nvCxnSpPr>
        <p:spPr>
          <a:xfrm>
            <a:off x="3603440" y="3841407"/>
            <a:ext cx="0" cy="42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EA8C3BD8-0440-694E-A0A1-9C9B70FA159F}"/>
              </a:ext>
            </a:extLst>
          </p:cNvPr>
          <p:cNvCxnSpPr>
            <a:cxnSpLocks/>
          </p:cNvCxnSpPr>
          <p:nvPr/>
        </p:nvCxnSpPr>
        <p:spPr>
          <a:xfrm flipV="1">
            <a:off x="4431988" y="3416456"/>
            <a:ext cx="3453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utput m">
            <a:extLst>
              <a:ext uri="{FF2B5EF4-FFF2-40B4-BE49-F238E27FC236}">
                <a16:creationId xmlns="" xmlns:a16="http://schemas.microsoft.com/office/drawing/2014/main" id="{A00DD53E-97B2-0F46-822C-FA2531FF1E57}"/>
              </a:ext>
            </a:extLst>
          </p:cNvPr>
          <p:cNvSpPr/>
          <p:nvPr/>
        </p:nvSpPr>
        <p:spPr>
          <a:xfrm>
            <a:off x="1311061" y="3147448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input </a:t>
            </a:r>
          </a:p>
          <a:p>
            <a:pPr algn="ctr"/>
            <a:r>
              <a:rPr lang="en-US" sz="1600" dirty="0">
                <a:latin typeface="Roboto Regular"/>
              </a:rPr>
              <a:t>a, b, c</a:t>
            </a:r>
            <a:endParaRPr sz="1600" dirty="0">
              <a:latin typeface="Roboto Regular"/>
            </a:endParaRPr>
          </a:p>
        </p:txBody>
      </p:sp>
      <p:sp>
        <p:nvSpPr>
          <p:cNvPr id="11" name="i equals k?">
            <a:extLst>
              <a:ext uri="{FF2B5EF4-FFF2-40B4-BE49-F238E27FC236}">
                <a16:creationId xmlns="" xmlns:a16="http://schemas.microsoft.com/office/drawing/2014/main" id="{9CA0D560-DCC8-7542-98CE-DF88BDCB09E7}"/>
              </a:ext>
            </a:extLst>
          </p:cNvPr>
          <p:cNvSpPr/>
          <p:nvPr/>
        </p:nvSpPr>
        <p:spPr>
          <a:xfrm>
            <a:off x="2762638" y="4262165"/>
            <a:ext cx="1667878" cy="84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a &gt;= c?</a:t>
            </a:r>
            <a:endParaRPr sz="1600" dirty="0">
              <a:latin typeface="Roboto Regular"/>
            </a:endParaRPr>
          </a:p>
        </p:txBody>
      </p:sp>
      <p:sp>
        <p:nvSpPr>
          <p:cNvPr id="12" name="output m">
            <a:extLst>
              <a:ext uri="{FF2B5EF4-FFF2-40B4-BE49-F238E27FC236}">
                <a16:creationId xmlns="" xmlns:a16="http://schemas.microsoft.com/office/drawing/2014/main" id="{6640ECF5-8D42-B145-A5E9-B8B2D133B837}"/>
              </a:ext>
            </a:extLst>
          </p:cNvPr>
          <p:cNvSpPr/>
          <p:nvPr/>
        </p:nvSpPr>
        <p:spPr>
          <a:xfrm>
            <a:off x="3040362" y="5528631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max = a</a:t>
            </a:r>
            <a:endParaRPr sz="1600" dirty="0">
              <a:latin typeface="Roboto Regular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02B2C42F-3F39-6946-B704-A90C0D3F0F11}"/>
              </a:ext>
            </a:extLst>
          </p:cNvPr>
          <p:cNvCxnSpPr/>
          <p:nvPr/>
        </p:nvCxnSpPr>
        <p:spPr>
          <a:xfrm flipH="1">
            <a:off x="3596577" y="5100874"/>
            <a:ext cx="6863" cy="427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YES">
            <a:extLst>
              <a:ext uri="{FF2B5EF4-FFF2-40B4-BE49-F238E27FC236}">
                <a16:creationId xmlns="" xmlns:a16="http://schemas.microsoft.com/office/drawing/2014/main" id="{A665E3FB-F55C-5044-8D36-D149D9D9A0E7}"/>
              </a:ext>
            </a:extLst>
          </p:cNvPr>
          <p:cNvSpPr txBox="1"/>
          <p:nvPr/>
        </p:nvSpPr>
        <p:spPr>
          <a:xfrm>
            <a:off x="3652691" y="5184970"/>
            <a:ext cx="308310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YES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858ECA3F-858E-6E48-9781-D74EDD695EF8}"/>
              </a:ext>
            </a:extLst>
          </p:cNvPr>
          <p:cNvCxnSpPr>
            <a:cxnSpLocks/>
          </p:cNvCxnSpPr>
          <p:nvPr/>
        </p:nvCxnSpPr>
        <p:spPr>
          <a:xfrm flipV="1">
            <a:off x="4391392" y="4685018"/>
            <a:ext cx="3453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utput m">
            <a:extLst>
              <a:ext uri="{FF2B5EF4-FFF2-40B4-BE49-F238E27FC236}">
                <a16:creationId xmlns="" xmlns:a16="http://schemas.microsoft.com/office/drawing/2014/main" id="{6A573FF3-C01B-4E4E-997D-E80B056BED55}"/>
              </a:ext>
            </a:extLst>
          </p:cNvPr>
          <p:cNvSpPr/>
          <p:nvPr/>
        </p:nvSpPr>
        <p:spPr>
          <a:xfrm>
            <a:off x="4736749" y="4411757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max = c</a:t>
            </a:r>
            <a:endParaRPr sz="1600" dirty="0">
              <a:latin typeface="Roboto Regular"/>
            </a:endParaRPr>
          </a:p>
        </p:txBody>
      </p:sp>
      <p:sp>
        <p:nvSpPr>
          <p:cNvPr id="17" name="NO">
            <a:extLst>
              <a:ext uri="{FF2B5EF4-FFF2-40B4-BE49-F238E27FC236}">
                <a16:creationId xmlns="" xmlns:a16="http://schemas.microsoft.com/office/drawing/2014/main" id="{927CF370-233A-884E-86B9-CD5C4FE6080D}"/>
              </a:ext>
            </a:extLst>
          </p:cNvPr>
          <p:cNvSpPr txBox="1"/>
          <p:nvPr/>
        </p:nvSpPr>
        <p:spPr>
          <a:xfrm>
            <a:off x="4399524" y="4356073"/>
            <a:ext cx="245793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86532" y="3041158"/>
            <a:ext cx="5246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>
                  <a:solidFill>
                    <a:srgbClr val="FF0000"/>
                  </a:solidFill>
                </a:ln>
              </a:rPr>
              <a:t>?</a:t>
            </a:r>
            <a:endParaRPr lang="en-US" sz="4000" dirty="0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84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9.2 (d)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1694080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Before we replace the if-statements with if-else statements, let’s try to draw a flowchart first.</a:t>
            </a:r>
            <a:endParaRPr lang="en-US" sz="2400" dirty="0"/>
          </a:p>
        </p:txBody>
      </p:sp>
      <p:sp>
        <p:nvSpPr>
          <p:cNvPr id="19" name="i equals k?">
            <a:extLst>
              <a:ext uri="{FF2B5EF4-FFF2-40B4-BE49-F238E27FC236}">
                <a16:creationId xmlns="" xmlns:a16="http://schemas.microsoft.com/office/drawing/2014/main" id="{7B062BEB-B0A2-584D-87DB-38CD1C7D2CB5}"/>
              </a:ext>
            </a:extLst>
          </p:cNvPr>
          <p:cNvSpPr/>
          <p:nvPr/>
        </p:nvSpPr>
        <p:spPr>
          <a:xfrm>
            <a:off x="2672698" y="3100630"/>
            <a:ext cx="1667878" cy="84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a &gt;= b?</a:t>
            </a:r>
            <a:endParaRPr sz="1600" dirty="0">
              <a:latin typeface="Roboto Regular"/>
            </a:endParaRPr>
          </a:p>
        </p:txBody>
      </p:sp>
      <p:sp>
        <p:nvSpPr>
          <p:cNvPr id="20" name="YES">
            <a:extLst>
              <a:ext uri="{FF2B5EF4-FFF2-40B4-BE49-F238E27FC236}">
                <a16:creationId xmlns="" xmlns:a16="http://schemas.microsoft.com/office/drawing/2014/main" id="{9A3C980D-CD16-9047-AFCF-B3156393B5AC}"/>
              </a:ext>
            </a:extLst>
          </p:cNvPr>
          <p:cNvSpPr txBox="1"/>
          <p:nvPr/>
        </p:nvSpPr>
        <p:spPr>
          <a:xfrm>
            <a:off x="3561088" y="3979017"/>
            <a:ext cx="308310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YES</a:t>
            </a:r>
          </a:p>
        </p:txBody>
      </p:sp>
      <p:sp>
        <p:nvSpPr>
          <p:cNvPr id="21" name="is li &gt; m ?">
            <a:extLst>
              <a:ext uri="{FF2B5EF4-FFF2-40B4-BE49-F238E27FC236}">
                <a16:creationId xmlns="" xmlns:a16="http://schemas.microsoft.com/office/drawing/2014/main" id="{1E5ACDC0-0C40-264C-8518-7E51BD61C97A}"/>
              </a:ext>
            </a:extLst>
          </p:cNvPr>
          <p:cNvSpPr/>
          <p:nvPr/>
        </p:nvSpPr>
        <p:spPr>
          <a:xfrm>
            <a:off x="4687405" y="3100630"/>
            <a:ext cx="1667878" cy="84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/>
          <a:p>
            <a:pPr algn="ctr">
              <a:defRPr sz="2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00" dirty="0">
                <a:latin typeface="Roboto Regular"/>
              </a:rPr>
              <a:t>is </a:t>
            </a:r>
            <a:r>
              <a:rPr lang="en-US" sz="1600" dirty="0">
                <a:latin typeface="Roboto Regular"/>
              </a:rPr>
              <a:t>b</a:t>
            </a:r>
            <a:r>
              <a:rPr sz="1600" baseline="-5999" dirty="0">
                <a:latin typeface="Roboto Regular"/>
              </a:rPr>
              <a:t> </a:t>
            </a:r>
            <a:r>
              <a:rPr sz="1600" dirty="0">
                <a:latin typeface="Roboto Regular"/>
              </a:rPr>
              <a:t>&gt;</a:t>
            </a:r>
            <a:r>
              <a:rPr lang="en-US" sz="1600" dirty="0">
                <a:latin typeface="Roboto Regular"/>
              </a:rPr>
              <a:t>=</a:t>
            </a:r>
            <a:r>
              <a:rPr sz="1600" dirty="0">
                <a:latin typeface="Roboto Regular"/>
              </a:rPr>
              <a:t> </a:t>
            </a:r>
            <a:r>
              <a:rPr lang="en-US" sz="1600" dirty="0">
                <a:latin typeface="Roboto Regular"/>
              </a:rPr>
              <a:t>c</a:t>
            </a:r>
            <a:r>
              <a:rPr sz="1600" dirty="0">
                <a:latin typeface="Roboto Regular"/>
              </a:rPr>
              <a:t>?</a:t>
            </a:r>
          </a:p>
        </p:txBody>
      </p:sp>
      <p:sp>
        <p:nvSpPr>
          <p:cNvPr id="22" name="YES">
            <a:extLst>
              <a:ext uri="{FF2B5EF4-FFF2-40B4-BE49-F238E27FC236}">
                <a16:creationId xmlns="" xmlns:a16="http://schemas.microsoft.com/office/drawing/2014/main" id="{F3806876-4E5F-2C44-AD7C-D21DEE6EDA29}"/>
              </a:ext>
            </a:extLst>
          </p:cNvPr>
          <p:cNvSpPr txBox="1"/>
          <p:nvPr/>
        </p:nvSpPr>
        <p:spPr>
          <a:xfrm>
            <a:off x="6291505" y="3553278"/>
            <a:ext cx="308310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YES</a:t>
            </a:r>
          </a:p>
        </p:txBody>
      </p:sp>
      <p:sp>
        <p:nvSpPr>
          <p:cNvPr id="23" name="NO">
            <a:extLst>
              <a:ext uri="{FF2B5EF4-FFF2-40B4-BE49-F238E27FC236}">
                <a16:creationId xmlns="" xmlns:a16="http://schemas.microsoft.com/office/drawing/2014/main" id="{D6E04EC0-AD8E-0746-920D-B203E54AE168}"/>
              </a:ext>
            </a:extLst>
          </p:cNvPr>
          <p:cNvSpPr txBox="1"/>
          <p:nvPr/>
        </p:nvSpPr>
        <p:spPr>
          <a:xfrm>
            <a:off x="4351235" y="3526842"/>
            <a:ext cx="245793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9C371C44-767B-B34B-912B-9789AB848F15}"/>
              </a:ext>
            </a:extLst>
          </p:cNvPr>
          <p:cNvCxnSpPr>
            <a:cxnSpLocks/>
          </p:cNvCxnSpPr>
          <p:nvPr/>
        </p:nvCxnSpPr>
        <p:spPr>
          <a:xfrm>
            <a:off x="2333551" y="3523484"/>
            <a:ext cx="339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77D9FB88-F68E-2240-BE4F-1A05BCE70322}"/>
              </a:ext>
            </a:extLst>
          </p:cNvPr>
          <p:cNvCxnSpPr>
            <a:cxnSpLocks/>
          </p:cNvCxnSpPr>
          <p:nvPr/>
        </p:nvCxnSpPr>
        <p:spPr>
          <a:xfrm>
            <a:off x="3513500" y="3946338"/>
            <a:ext cx="0" cy="42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EA8C3BD8-0440-694E-A0A1-9C9B70FA159F}"/>
              </a:ext>
            </a:extLst>
          </p:cNvPr>
          <p:cNvCxnSpPr>
            <a:cxnSpLocks/>
          </p:cNvCxnSpPr>
          <p:nvPr/>
        </p:nvCxnSpPr>
        <p:spPr>
          <a:xfrm flipV="1">
            <a:off x="4342048" y="3521387"/>
            <a:ext cx="3453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EF3982BD-8054-794C-A92B-2C33F1641043}"/>
              </a:ext>
            </a:extLst>
          </p:cNvPr>
          <p:cNvCxnSpPr>
            <a:cxnSpLocks/>
          </p:cNvCxnSpPr>
          <p:nvPr/>
        </p:nvCxnSpPr>
        <p:spPr>
          <a:xfrm>
            <a:off x="6355283" y="3521388"/>
            <a:ext cx="341708" cy="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utput m">
            <a:extLst>
              <a:ext uri="{FF2B5EF4-FFF2-40B4-BE49-F238E27FC236}">
                <a16:creationId xmlns="" xmlns:a16="http://schemas.microsoft.com/office/drawing/2014/main" id="{A00DD53E-97B2-0F46-822C-FA2531FF1E57}"/>
              </a:ext>
            </a:extLst>
          </p:cNvPr>
          <p:cNvSpPr/>
          <p:nvPr/>
        </p:nvSpPr>
        <p:spPr>
          <a:xfrm>
            <a:off x="1221121" y="3252379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input </a:t>
            </a:r>
          </a:p>
          <a:p>
            <a:pPr algn="ctr"/>
            <a:r>
              <a:rPr lang="en-US" sz="1600" dirty="0">
                <a:latin typeface="Roboto Regular"/>
              </a:rPr>
              <a:t>a, b, c</a:t>
            </a:r>
            <a:endParaRPr sz="1600" dirty="0">
              <a:latin typeface="Roboto Regular"/>
            </a:endParaRPr>
          </a:p>
        </p:txBody>
      </p:sp>
      <p:sp>
        <p:nvSpPr>
          <p:cNvPr id="29" name="i equals k?">
            <a:extLst>
              <a:ext uri="{FF2B5EF4-FFF2-40B4-BE49-F238E27FC236}">
                <a16:creationId xmlns="" xmlns:a16="http://schemas.microsoft.com/office/drawing/2014/main" id="{9CA0D560-DCC8-7542-98CE-DF88BDCB09E7}"/>
              </a:ext>
            </a:extLst>
          </p:cNvPr>
          <p:cNvSpPr/>
          <p:nvPr/>
        </p:nvSpPr>
        <p:spPr>
          <a:xfrm>
            <a:off x="2672698" y="4367096"/>
            <a:ext cx="1667878" cy="84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a &gt;= c?</a:t>
            </a:r>
            <a:endParaRPr sz="1600" dirty="0">
              <a:latin typeface="Roboto Regular"/>
            </a:endParaRPr>
          </a:p>
        </p:txBody>
      </p:sp>
      <p:sp>
        <p:nvSpPr>
          <p:cNvPr id="30" name="output m">
            <a:extLst>
              <a:ext uri="{FF2B5EF4-FFF2-40B4-BE49-F238E27FC236}">
                <a16:creationId xmlns="" xmlns:a16="http://schemas.microsoft.com/office/drawing/2014/main" id="{6640ECF5-8D42-B145-A5E9-B8B2D133B837}"/>
              </a:ext>
            </a:extLst>
          </p:cNvPr>
          <p:cNvSpPr/>
          <p:nvPr/>
        </p:nvSpPr>
        <p:spPr>
          <a:xfrm>
            <a:off x="2980402" y="5633562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max = a</a:t>
            </a:r>
            <a:endParaRPr sz="1600" dirty="0">
              <a:latin typeface="Roboto Regular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02B2C42F-3F39-6946-B704-A90C0D3F0F11}"/>
              </a:ext>
            </a:extLst>
          </p:cNvPr>
          <p:cNvCxnSpPr/>
          <p:nvPr/>
        </p:nvCxnSpPr>
        <p:spPr>
          <a:xfrm flipH="1">
            <a:off x="3506637" y="5205805"/>
            <a:ext cx="6863" cy="427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YES">
            <a:extLst>
              <a:ext uri="{FF2B5EF4-FFF2-40B4-BE49-F238E27FC236}">
                <a16:creationId xmlns="" xmlns:a16="http://schemas.microsoft.com/office/drawing/2014/main" id="{A665E3FB-F55C-5044-8D36-D149D9D9A0E7}"/>
              </a:ext>
            </a:extLst>
          </p:cNvPr>
          <p:cNvSpPr txBox="1"/>
          <p:nvPr/>
        </p:nvSpPr>
        <p:spPr>
          <a:xfrm>
            <a:off x="3562751" y="5289901"/>
            <a:ext cx="308310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YES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858ECA3F-858E-6E48-9781-D74EDD695EF8}"/>
              </a:ext>
            </a:extLst>
          </p:cNvPr>
          <p:cNvCxnSpPr>
            <a:cxnSpLocks/>
          </p:cNvCxnSpPr>
          <p:nvPr/>
        </p:nvCxnSpPr>
        <p:spPr>
          <a:xfrm>
            <a:off x="4301452" y="4789951"/>
            <a:ext cx="648617" cy="14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utput m">
            <a:extLst>
              <a:ext uri="{FF2B5EF4-FFF2-40B4-BE49-F238E27FC236}">
                <a16:creationId xmlns="" xmlns:a16="http://schemas.microsoft.com/office/drawing/2014/main" id="{6A573FF3-C01B-4E4E-997D-E80B056BED55}"/>
              </a:ext>
            </a:extLst>
          </p:cNvPr>
          <p:cNvSpPr/>
          <p:nvPr/>
        </p:nvSpPr>
        <p:spPr>
          <a:xfrm>
            <a:off x="4950069" y="4535291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max = c</a:t>
            </a:r>
            <a:endParaRPr sz="1600" dirty="0">
              <a:latin typeface="Roboto Regular"/>
            </a:endParaRPr>
          </a:p>
        </p:txBody>
      </p:sp>
      <p:sp>
        <p:nvSpPr>
          <p:cNvPr id="35" name="NO">
            <a:extLst>
              <a:ext uri="{FF2B5EF4-FFF2-40B4-BE49-F238E27FC236}">
                <a16:creationId xmlns="" xmlns:a16="http://schemas.microsoft.com/office/drawing/2014/main" id="{927CF370-233A-884E-86B9-CD5C4FE6080D}"/>
              </a:ext>
            </a:extLst>
          </p:cNvPr>
          <p:cNvSpPr txBox="1"/>
          <p:nvPr/>
        </p:nvSpPr>
        <p:spPr>
          <a:xfrm>
            <a:off x="4340576" y="4551402"/>
            <a:ext cx="245793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NO</a:t>
            </a:r>
          </a:p>
        </p:txBody>
      </p:sp>
      <p:sp>
        <p:nvSpPr>
          <p:cNvPr id="36" name="output m">
            <a:extLst>
              <a:ext uri="{FF2B5EF4-FFF2-40B4-BE49-F238E27FC236}">
                <a16:creationId xmlns="" xmlns:a16="http://schemas.microsoft.com/office/drawing/2014/main" id="{42507FBB-193C-A749-9A13-036AB9CF0B9E}"/>
              </a:ext>
            </a:extLst>
          </p:cNvPr>
          <p:cNvSpPr/>
          <p:nvPr/>
        </p:nvSpPr>
        <p:spPr>
          <a:xfrm>
            <a:off x="6696991" y="3252378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max = b</a:t>
            </a:r>
            <a:endParaRPr sz="1600" dirty="0">
              <a:latin typeface="Roboto Regular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50FE3F90-BEE5-B64A-A1AF-A436030D438B}"/>
              </a:ext>
            </a:extLst>
          </p:cNvPr>
          <p:cNvCxnSpPr>
            <a:cxnSpLocks/>
          </p:cNvCxnSpPr>
          <p:nvPr/>
        </p:nvCxnSpPr>
        <p:spPr>
          <a:xfrm>
            <a:off x="5506284" y="3946338"/>
            <a:ext cx="0" cy="588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NO">
            <a:extLst>
              <a:ext uri="{FF2B5EF4-FFF2-40B4-BE49-F238E27FC236}">
                <a16:creationId xmlns="" xmlns:a16="http://schemas.microsoft.com/office/drawing/2014/main" id="{6D7D1E26-9125-4946-ACFA-99FAA133E178}"/>
              </a:ext>
            </a:extLst>
          </p:cNvPr>
          <p:cNvSpPr txBox="1"/>
          <p:nvPr/>
        </p:nvSpPr>
        <p:spPr>
          <a:xfrm>
            <a:off x="5567964" y="3996156"/>
            <a:ext cx="245793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68523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9.2 (d)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1694080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Replace the if-statements with if-else statements. </a:t>
            </a:r>
            <a:endParaRPr lang="en-US" sz="2400" dirty="0"/>
          </a:p>
        </p:txBody>
      </p:sp>
      <p:sp>
        <p:nvSpPr>
          <p:cNvPr id="7" name="i equals k?">
            <a:extLst>
              <a:ext uri="{FF2B5EF4-FFF2-40B4-BE49-F238E27FC236}">
                <a16:creationId xmlns="" xmlns:a16="http://schemas.microsoft.com/office/drawing/2014/main" id="{7B062BEB-B0A2-584D-87DB-38CD1C7D2CB5}"/>
              </a:ext>
            </a:extLst>
          </p:cNvPr>
          <p:cNvSpPr/>
          <p:nvPr/>
        </p:nvSpPr>
        <p:spPr>
          <a:xfrm>
            <a:off x="2672698" y="3100630"/>
            <a:ext cx="1667878" cy="84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a &gt;= b?</a:t>
            </a:r>
            <a:endParaRPr sz="1600" dirty="0">
              <a:latin typeface="Roboto Regular"/>
            </a:endParaRPr>
          </a:p>
        </p:txBody>
      </p:sp>
      <p:sp>
        <p:nvSpPr>
          <p:cNvPr id="8" name="YES">
            <a:extLst>
              <a:ext uri="{FF2B5EF4-FFF2-40B4-BE49-F238E27FC236}">
                <a16:creationId xmlns="" xmlns:a16="http://schemas.microsoft.com/office/drawing/2014/main" id="{9A3C980D-CD16-9047-AFCF-B3156393B5AC}"/>
              </a:ext>
            </a:extLst>
          </p:cNvPr>
          <p:cNvSpPr txBox="1"/>
          <p:nvPr/>
        </p:nvSpPr>
        <p:spPr>
          <a:xfrm>
            <a:off x="3561088" y="3979017"/>
            <a:ext cx="308310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YES</a:t>
            </a:r>
          </a:p>
        </p:txBody>
      </p:sp>
      <p:sp>
        <p:nvSpPr>
          <p:cNvPr id="9" name="is li &gt; m ?">
            <a:extLst>
              <a:ext uri="{FF2B5EF4-FFF2-40B4-BE49-F238E27FC236}">
                <a16:creationId xmlns="" xmlns:a16="http://schemas.microsoft.com/office/drawing/2014/main" id="{1E5ACDC0-0C40-264C-8518-7E51BD61C97A}"/>
              </a:ext>
            </a:extLst>
          </p:cNvPr>
          <p:cNvSpPr/>
          <p:nvPr/>
        </p:nvSpPr>
        <p:spPr>
          <a:xfrm>
            <a:off x="4687405" y="3100630"/>
            <a:ext cx="1667878" cy="84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/>
          <a:p>
            <a:pPr algn="ctr">
              <a:defRPr sz="2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00" dirty="0">
                <a:latin typeface="Roboto Regular"/>
              </a:rPr>
              <a:t>is </a:t>
            </a:r>
            <a:r>
              <a:rPr lang="en-US" sz="1600" dirty="0">
                <a:latin typeface="Roboto Regular"/>
              </a:rPr>
              <a:t>b</a:t>
            </a:r>
            <a:r>
              <a:rPr sz="1600" baseline="-5999" dirty="0">
                <a:latin typeface="Roboto Regular"/>
              </a:rPr>
              <a:t> </a:t>
            </a:r>
            <a:r>
              <a:rPr sz="1600" dirty="0">
                <a:latin typeface="Roboto Regular"/>
              </a:rPr>
              <a:t>&gt;</a:t>
            </a:r>
            <a:r>
              <a:rPr lang="en-US" sz="1600" dirty="0">
                <a:latin typeface="Roboto Regular"/>
              </a:rPr>
              <a:t>=</a:t>
            </a:r>
            <a:r>
              <a:rPr sz="1600" dirty="0">
                <a:latin typeface="Roboto Regular"/>
              </a:rPr>
              <a:t> </a:t>
            </a:r>
            <a:r>
              <a:rPr lang="en-US" sz="1600" dirty="0">
                <a:latin typeface="Roboto Regular"/>
              </a:rPr>
              <a:t>c</a:t>
            </a:r>
            <a:r>
              <a:rPr sz="1600" dirty="0">
                <a:latin typeface="Roboto Regular"/>
              </a:rPr>
              <a:t>?</a:t>
            </a:r>
          </a:p>
        </p:txBody>
      </p:sp>
      <p:sp>
        <p:nvSpPr>
          <p:cNvPr id="10" name="YES">
            <a:extLst>
              <a:ext uri="{FF2B5EF4-FFF2-40B4-BE49-F238E27FC236}">
                <a16:creationId xmlns="" xmlns:a16="http://schemas.microsoft.com/office/drawing/2014/main" id="{F3806876-4E5F-2C44-AD7C-D21DEE6EDA29}"/>
              </a:ext>
            </a:extLst>
          </p:cNvPr>
          <p:cNvSpPr txBox="1"/>
          <p:nvPr/>
        </p:nvSpPr>
        <p:spPr>
          <a:xfrm>
            <a:off x="6291505" y="3553278"/>
            <a:ext cx="308310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YES</a:t>
            </a:r>
          </a:p>
        </p:txBody>
      </p:sp>
      <p:sp>
        <p:nvSpPr>
          <p:cNvPr id="11" name="NO">
            <a:extLst>
              <a:ext uri="{FF2B5EF4-FFF2-40B4-BE49-F238E27FC236}">
                <a16:creationId xmlns="" xmlns:a16="http://schemas.microsoft.com/office/drawing/2014/main" id="{D6E04EC0-AD8E-0746-920D-B203E54AE168}"/>
              </a:ext>
            </a:extLst>
          </p:cNvPr>
          <p:cNvSpPr txBox="1"/>
          <p:nvPr/>
        </p:nvSpPr>
        <p:spPr>
          <a:xfrm>
            <a:off x="4351235" y="3526842"/>
            <a:ext cx="245793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NO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9C371C44-767B-B34B-912B-9789AB848F15}"/>
              </a:ext>
            </a:extLst>
          </p:cNvPr>
          <p:cNvCxnSpPr>
            <a:cxnSpLocks/>
          </p:cNvCxnSpPr>
          <p:nvPr/>
        </p:nvCxnSpPr>
        <p:spPr>
          <a:xfrm>
            <a:off x="2333551" y="3523484"/>
            <a:ext cx="339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77D9FB88-F68E-2240-BE4F-1A05BCE70322}"/>
              </a:ext>
            </a:extLst>
          </p:cNvPr>
          <p:cNvCxnSpPr>
            <a:cxnSpLocks/>
          </p:cNvCxnSpPr>
          <p:nvPr/>
        </p:nvCxnSpPr>
        <p:spPr>
          <a:xfrm>
            <a:off x="3513500" y="3946338"/>
            <a:ext cx="0" cy="42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EA8C3BD8-0440-694E-A0A1-9C9B70FA159F}"/>
              </a:ext>
            </a:extLst>
          </p:cNvPr>
          <p:cNvCxnSpPr>
            <a:cxnSpLocks/>
          </p:cNvCxnSpPr>
          <p:nvPr/>
        </p:nvCxnSpPr>
        <p:spPr>
          <a:xfrm flipV="1">
            <a:off x="4342048" y="3521387"/>
            <a:ext cx="3453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EF3982BD-8054-794C-A92B-2C33F1641043}"/>
              </a:ext>
            </a:extLst>
          </p:cNvPr>
          <p:cNvCxnSpPr>
            <a:cxnSpLocks/>
          </p:cNvCxnSpPr>
          <p:nvPr/>
        </p:nvCxnSpPr>
        <p:spPr>
          <a:xfrm>
            <a:off x="6355283" y="3521388"/>
            <a:ext cx="341708" cy="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utput m">
            <a:extLst>
              <a:ext uri="{FF2B5EF4-FFF2-40B4-BE49-F238E27FC236}">
                <a16:creationId xmlns="" xmlns:a16="http://schemas.microsoft.com/office/drawing/2014/main" id="{A00DD53E-97B2-0F46-822C-FA2531FF1E57}"/>
              </a:ext>
            </a:extLst>
          </p:cNvPr>
          <p:cNvSpPr/>
          <p:nvPr/>
        </p:nvSpPr>
        <p:spPr>
          <a:xfrm>
            <a:off x="1221121" y="3252379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input </a:t>
            </a:r>
          </a:p>
          <a:p>
            <a:pPr algn="ctr"/>
            <a:r>
              <a:rPr lang="en-US" sz="1600" dirty="0">
                <a:latin typeface="Roboto Regular"/>
              </a:rPr>
              <a:t>a, b, c</a:t>
            </a:r>
            <a:endParaRPr sz="1600" dirty="0">
              <a:latin typeface="Roboto Regular"/>
            </a:endParaRPr>
          </a:p>
        </p:txBody>
      </p:sp>
      <p:sp>
        <p:nvSpPr>
          <p:cNvPr id="17" name="i equals k?">
            <a:extLst>
              <a:ext uri="{FF2B5EF4-FFF2-40B4-BE49-F238E27FC236}">
                <a16:creationId xmlns="" xmlns:a16="http://schemas.microsoft.com/office/drawing/2014/main" id="{9CA0D560-DCC8-7542-98CE-DF88BDCB09E7}"/>
              </a:ext>
            </a:extLst>
          </p:cNvPr>
          <p:cNvSpPr/>
          <p:nvPr/>
        </p:nvSpPr>
        <p:spPr>
          <a:xfrm>
            <a:off x="2672698" y="4367096"/>
            <a:ext cx="1667878" cy="84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a &gt;= c?</a:t>
            </a:r>
            <a:endParaRPr sz="1600" dirty="0">
              <a:latin typeface="Roboto Regular"/>
            </a:endParaRPr>
          </a:p>
        </p:txBody>
      </p:sp>
      <p:sp>
        <p:nvSpPr>
          <p:cNvPr id="18" name="output m">
            <a:extLst>
              <a:ext uri="{FF2B5EF4-FFF2-40B4-BE49-F238E27FC236}">
                <a16:creationId xmlns="" xmlns:a16="http://schemas.microsoft.com/office/drawing/2014/main" id="{6640ECF5-8D42-B145-A5E9-B8B2D133B837}"/>
              </a:ext>
            </a:extLst>
          </p:cNvPr>
          <p:cNvSpPr/>
          <p:nvPr/>
        </p:nvSpPr>
        <p:spPr>
          <a:xfrm>
            <a:off x="2980402" y="5633562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max = a</a:t>
            </a:r>
            <a:endParaRPr sz="1600" dirty="0">
              <a:latin typeface="Roboto Regular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02B2C42F-3F39-6946-B704-A90C0D3F0F11}"/>
              </a:ext>
            </a:extLst>
          </p:cNvPr>
          <p:cNvCxnSpPr/>
          <p:nvPr/>
        </p:nvCxnSpPr>
        <p:spPr>
          <a:xfrm flipH="1">
            <a:off x="3506637" y="5205805"/>
            <a:ext cx="6863" cy="427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YES">
            <a:extLst>
              <a:ext uri="{FF2B5EF4-FFF2-40B4-BE49-F238E27FC236}">
                <a16:creationId xmlns="" xmlns:a16="http://schemas.microsoft.com/office/drawing/2014/main" id="{A665E3FB-F55C-5044-8D36-D149D9D9A0E7}"/>
              </a:ext>
            </a:extLst>
          </p:cNvPr>
          <p:cNvSpPr txBox="1"/>
          <p:nvPr/>
        </p:nvSpPr>
        <p:spPr>
          <a:xfrm>
            <a:off x="3562751" y="5289901"/>
            <a:ext cx="308310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YES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858ECA3F-858E-6E48-9781-D74EDD695EF8}"/>
              </a:ext>
            </a:extLst>
          </p:cNvPr>
          <p:cNvCxnSpPr>
            <a:cxnSpLocks/>
          </p:cNvCxnSpPr>
          <p:nvPr/>
        </p:nvCxnSpPr>
        <p:spPr>
          <a:xfrm>
            <a:off x="4301452" y="4789951"/>
            <a:ext cx="648617" cy="14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utput m">
            <a:extLst>
              <a:ext uri="{FF2B5EF4-FFF2-40B4-BE49-F238E27FC236}">
                <a16:creationId xmlns="" xmlns:a16="http://schemas.microsoft.com/office/drawing/2014/main" id="{6A573FF3-C01B-4E4E-997D-E80B056BED55}"/>
              </a:ext>
            </a:extLst>
          </p:cNvPr>
          <p:cNvSpPr/>
          <p:nvPr/>
        </p:nvSpPr>
        <p:spPr>
          <a:xfrm>
            <a:off x="4950069" y="4535291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max = c</a:t>
            </a:r>
            <a:endParaRPr sz="1600" dirty="0">
              <a:latin typeface="Roboto Regular"/>
            </a:endParaRPr>
          </a:p>
        </p:txBody>
      </p:sp>
      <p:sp>
        <p:nvSpPr>
          <p:cNvPr id="23" name="NO">
            <a:extLst>
              <a:ext uri="{FF2B5EF4-FFF2-40B4-BE49-F238E27FC236}">
                <a16:creationId xmlns="" xmlns:a16="http://schemas.microsoft.com/office/drawing/2014/main" id="{927CF370-233A-884E-86B9-CD5C4FE6080D}"/>
              </a:ext>
            </a:extLst>
          </p:cNvPr>
          <p:cNvSpPr txBox="1"/>
          <p:nvPr/>
        </p:nvSpPr>
        <p:spPr>
          <a:xfrm>
            <a:off x="4340576" y="4551402"/>
            <a:ext cx="245793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NO</a:t>
            </a:r>
          </a:p>
        </p:txBody>
      </p:sp>
      <p:sp>
        <p:nvSpPr>
          <p:cNvPr id="24" name="output m">
            <a:extLst>
              <a:ext uri="{FF2B5EF4-FFF2-40B4-BE49-F238E27FC236}">
                <a16:creationId xmlns="" xmlns:a16="http://schemas.microsoft.com/office/drawing/2014/main" id="{42507FBB-193C-A749-9A13-036AB9CF0B9E}"/>
              </a:ext>
            </a:extLst>
          </p:cNvPr>
          <p:cNvSpPr/>
          <p:nvPr/>
        </p:nvSpPr>
        <p:spPr>
          <a:xfrm>
            <a:off x="6696991" y="3252378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max = b</a:t>
            </a:r>
            <a:endParaRPr sz="1600" dirty="0">
              <a:latin typeface="Roboto Regular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50FE3F90-BEE5-B64A-A1AF-A436030D438B}"/>
              </a:ext>
            </a:extLst>
          </p:cNvPr>
          <p:cNvCxnSpPr>
            <a:cxnSpLocks/>
          </p:cNvCxnSpPr>
          <p:nvPr/>
        </p:nvCxnSpPr>
        <p:spPr>
          <a:xfrm>
            <a:off x="5506284" y="3946338"/>
            <a:ext cx="0" cy="588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NO">
            <a:extLst>
              <a:ext uri="{FF2B5EF4-FFF2-40B4-BE49-F238E27FC236}">
                <a16:creationId xmlns="" xmlns:a16="http://schemas.microsoft.com/office/drawing/2014/main" id="{6D7D1E26-9125-4946-ACFA-99FAA133E178}"/>
              </a:ext>
            </a:extLst>
          </p:cNvPr>
          <p:cNvSpPr txBox="1"/>
          <p:nvPr/>
        </p:nvSpPr>
        <p:spPr>
          <a:xfrm>
            <a:off x="5567964" y="3996156"/>
            <a:ext cx="245793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0797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9.2 (d)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1694080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Replace the if-statements with if-else statements. 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451ADC3-F6CE-2C4B-AA23-D9B552CF7E77}"/>
              </a:ext>
            </a:extLst>
          </p:cNvPr>
          <p:cNvSpPr txBox="1">
            <a:spLocks/>
          </p:cNvSpPr>
          <p:nvPr/>
        </p:nvSpPr>
        <p:spPr>
          <a:xfrm>
            <a:off x="2307548" y="2438233"/>
            <a:ext cx="4857750" cy="4344817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</a:t>
            </a:r>
            <a:r>
              <a:rPr lang="en-SG" sz="1400" dirty="0" err="1" smtClean="0">
                <a:solidFill>
                  <a:srgbClr val="C2185B"/>
                </a:solidFill>
                <a:latin typeface="Monaco" pitchFamily="2" charset="77"/>
              </a:rPr>
              <a:t>max_of_three</a:t>
            </a:r>
            <a:r>
              <a:rPr lang="en-SG" sz="1400" dirty="0" smtClean="0">
                <a:latin typeface="Monaco" pitchFamily="2" charset="77"/>
              </a:rPr>
              <a:t>(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a, 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b, 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c)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 smtClean="0">
                <a:latin typeface="Monaco" pitchFamily="2" charset="77"/>
              </a:rPr>
              <a:t> max = </a:t>
            </a:r>
            <a:r>
              <a:rPr lang="en-SG" sz="1400" dirty="0" smtClean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400" dirty="0" smtClean="0">
                <a:latin typeface="Monaco" pitchFamily="2" charset="77"/>
              </a:rPr>
              <a:t>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 smtClean="0">
                <a:latin typeface="Monaco" pitchFamily="2" charset="77"/>
              </a:rPr>
              <a:t> (a &gt;= b)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 smtClean="0">
                <a:latin typeface="Monaco" pitchFamily="2" charset="77"/>
              </a:rPr>
              <a:t> </a:t>
            </a:r>
            <a:r>
              <a:rPr lang="en-SG" sz="1400" dirty="0">
                <a:latin typeface="Monaco" pitchFamily="2" charset="77"/>
              </a:rPr>
              <a:t>(a &gt;= </a:t>
            </a:r>
            <a:r>
              <a:rPr lang="en-SG" sz="1400" dirty="0" smtClean="0">
                <a:latin typeface="Monaco" pitchFamily="2" charset="77"/>
              </a:rPr>
              <a:t>c) </a:t>
            </a:r>
            <a:r>
              <a:rPr lang="en-SG" sz="1400" dirty="0">
                <a:latin typeface="Monaco" pitchFamily="2" charset="77"/>
              </a:rPr>
              <a:t>{ </a:t>
            </a:r>
            <a:r>
              <a:rPr lang="en-SG" sz="1400" dirty="0" smtClean="0">
                <a:latin typeface="Monaco" pitchFamily="2" charset="77"/>
              </a:rPr>
              <a:t/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  max = a;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}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else</a:t>
            </a:r>
            <a:r>
              <a:rPr lang="en-SG" sz="1400" dirty="0">
                <a:latin typeface="Monaco" pitchFamily="2" charset="77"/>
              </a:rPr>
              <a:t> </a:t>
            </a:r>
            <a:r>
              <a:rPr lang="en-SG" sz="1400" dirty="0" smtClean="0">
                <a:latin typeface="Monaco" pitchFamily="2" charset="77"/>
              </a:rPr>
              <a:t>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  max </a:t>
            </a:r>
            <a:r>
              <a:rPr lang="en-SG" sz="1400" dirty="0">
                <a:latin typeface="Monaco" pitchFamily="2" charset="77"/>
              </a:rPr>
              <a:t>= </a:t>
            </a:r>
            <a:r>
              <a:rPr lang="en-SG" sz="1400" dirty="0" smtClean="0">
                <a:latin typeface="Monaco" pitchFamily="2" charset="77"/>
              </a:rPr>
              <a:t>c; 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} </a:t>
            </a: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else if</a:t>
            </a:r>
            <a:r>
              <a:rPr lang="en-SG" sz="1400" dirty="0" smtClean="0">
                <a:latin typeface="Monaco" pitchFamily="2" charset="77"/>
              </a:rPr>
              <a:t> (b &gt;= c) {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  max </a:t>
            </a:r>
            <a:r>
              <a:rPr lang="en-SG" sz="1400" dirty="0">
                <a:latin typeface="Monaco" pitchFamily="2" charset="77"/>
              </a:rPr>
              <a:t>= </a:t>
            </a:r>
            <a:r>
              <a:rPr lang="en-SG" sz="1400" dirty="0" smtClean="0">
                <a:latin typeface="Monaco" pitchFamily="2" charset="77"/>
              </a:rPr>
              <a:t>b;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} else {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    </a:t>
            </a:r>
            <a:r>
              <a:rPr lang="en-SG" sz="1400" dirty="0">
                <a:latin typeface="Monaco" pitchFamily="2" charset="77"/>
              </a:rPr>
              <a:t>max = </a:t>
            </a:r>
            <a:r>
              <a:rPr lang="en-SG" sz="1400" dirty="0" smtClean="0">
                <a:latin typeface="Monaco" pitchFamily="2" charset="77"/>
              </a:rPr>
              <a:t>c;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  }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SG" sz="1400" dirty="0" smtClean="0">
                <a:solidFill>
                  <a:srgbClr val="3B78E7"/>
                </a:solidFill>
                <a:latin typeface="Monaco" pitchFamily="2" charset="77"/>
              </a:rPr>
              <a:t>  return</a:t>
            </a:r>
            <a:r>
              <a:rPr lang="en-SG" sz="1400" dirty="0" smtClean="0">
                <a:latin typeface="Monaco" pitchFamily="2" charset="77"/>
              </a:rPr>
              <a:t> max; </a:t>
            </a:r>
            <a:br>
              <a:rPr lang="en-SG" sz="1400" dirty="0" smtClean="0">
                <a:latin typeface="Monaco" pitchFamily="2" charset="77"/>
              </a:rPr>
            </a:br>
            <a:r>
              <a:rPr lang="en-SG" sz="1400" dirty="0" smtClean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715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9.3</a:t>
            </a:r>
            <a:endParaRPr lang="en-US" sz="3000" dirty="0" smtClean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579EF8B-3BB9-8940-8FFF-32EFDDF25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39" t="16612" r="22236" b="14643"/>
          <a:stretch/>
        </p:blipFill>
        <p:spPr>
          <a:xfrm>
            <a:off x="2597981" y="2879987"/>
            <a:ext cx="4297494" cy="3685127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028700" y="1694080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Write a function that takes in a blood pressure measurement, and prints either low, ideal, pre-high, and high depending on the input </a:t>
            </a:r>
            <a:r>
              <a:rPr lang="en-US" sz="2000" dirty="0" smtClean="0"/>
              <a:t>values.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58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9.3</a:t>
            </a:r>
          </a:p>
          <a:p>
            <a:r>
              <a:rPr lang="en-US" sz="3000" dirty="0" smtClean="0"/>
              <a:t>Approach 1: Using || from the high region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79" y="2374276"/>
            <a:ext cx="6714542" cy="344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2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9.3</a:t>
            </a:r>
          </a:p>
          <a:p>
            <a:r>
              <a:rPr lang="en-US" sz="3000" dirty="0" smtClean="0"/>
              <a:t>Approach 2: Using &amp;&amp; from the low region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77" y="2503565"/>
            <a:ext cx="6686027" cy="31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0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Before Ex1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sz="3000" dirty="0" smtClean="0"/>
              <a:t>Crash course on numbers and types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171700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In computers, numbers are represented as bits of 0s and 1s (binary).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e.g.          16 = 10000</a:t>
            </a:r>
          </a:p>
        </p:txBody>
      </p:sp>
    </p:spTree>
    <p:extLst>
      <p:ext uri="{BB962C8B-B14F-4D97-AF65-F5344CB8AC3E}">
        <p14:creationId xmlns:p14="http://schemas.microsoft.com/office/powerpoint/2010/main" val="17310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Before Ex1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sz="3000" dirty="0" smtClean="0"/>
              <a:t>Crash course on numbers and types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171700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To represent bigger numbers, more bits are needed.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e.g.          16 = 10000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   512 = 1000000000 </a:t>
            </a:r>
          </a:p>
        </p:txBody>
      </p:sp>
    </p:spTree>
    <p:extLst>
      <p:ext uri="{BB962C8B-B14F-4D97-AF65-F5344CB8AC3E}">
        <p14:creationId xmlns:p14="http://schemas.microsoft.com/office/powerpoint/2010/main" val="1517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Before Ex1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sz="3000" dirty="0" smtClean="0"/>
              <a:t>Crash course on numbers and types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171700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In C, there are different types (ways to represent numbers).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int</a:t>
            </a:r>
            <a:r>
              <a:rPr lang="en-US" dirty="0" smtClean="0"/>
              <a:t>: at least 16 bits (usually 32 bits)</a:t>
            </a:r>
          </a:p>
          <a:p>
            <a:pPr marL="0" indent="0">
              <a:buNone/>
            </a:pPr>
            <a:r>
              <a:rPr lang="en-US" dirty="0" smtClean="0"/>
              <a:t>long: at least 32 bits</a:t>
            </a:r>
          </a:p>
          <a:p>
            <a:pPr marL="0" indent="0">
              <a:buNone/>
            </a:pPr>
            <a:r>
              <a:rPr lang="en-US" dirty="0" smtClean="0"/>
              <a:t>double: 64 bits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82815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Review: </a:t>
            </a:r>
            <a:r>
              <a:rPr lang="en-US" dirty="0" err="1" smtClean="0"/>
              <a:t>Kahoot</a:t>
            </a:r>
            <a:endParaRPr lang="en-US" dirty="0" smtClean="0"/>
          </a:p>
          <a:p>
            <a:r>
              <a:rPr lang="en-US" sz="3000" dirty="0" smtClean="0"/>
              <a:t>Question 1</a:t>
            </a:r>
            <a:endParaRPr lang="en-US" sz="30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171700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sz="3600" dirty="0">
                <a:solidFill>
                  <a:schemeClr val="tx1"/>
                </a:solidFill>
              </a:rPr>
              <a:t>The answer is 27.</a:t>
            </a:r>
          </a:p>
          <a:p>
            <a:pPr marL="0" indent="0" defTabSz="914400">
              <a:buNone/>
            </a:pPr>
            <a:r>
              <a:rPr lang="en-US" sz="3600" dirty="0">
                <a:solidFill>
                  <a:schemeClr val="tx1"/>
                </a:solidFill>
              </a:rPr>
              <a:t>- First element is repeated</a:t>
            </a:r>
          </a:p>
          <a:p>
            <a:pPr marL="0" indent="0" defTabSz="914400">
              <a:buNone/>
            </a:pPr>
            <a:r>
              <a:rPr lang="en-US" sz="3600" dirty="0">
                <a:solidFill>
                  <a:schemeClr val="tx1"/>
                </a:solidFill>
              </a:rPr>
              <a:t>- Last element is not counted</a:t>
            </a:r>
          </a:p>
        </p:txBody>
      </p:sp>
    </p:spTree>
    <p:extLst>
      <p:ext uri="{BB962C8B-B14F-4D97-AF65-F5344CB8AC3E}">
        <p14:creationId xmlns:p14="http://schemas.microsoft.com/office/powerpoint/2010/main" val="135929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Review: Exercise 1 (a)</a:t>
            </a:r>
            <a:endParaRPr lang="en-US" sz="3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171700"/>
            <a:ext cx="7730966" cy="331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3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Review: Exercise 1 (a)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008682"/>
            <a:ext cx="7200900" cy="3548152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Step 1. Read in an integer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How to read in the integer?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6" t="39887" r="35941" b="32599"/>
          <a:stretch/>
        </p:blipFill>
        <p:spPr>
          <a:xfrm>
            <a:off x="6985415" y="1096156"/>
            <a:ext cx="1858781" cy="9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4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Review: Exercise 1 (a)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008682"/>
            <a:ext cx="7200900" cy="3548152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Step 2. Compute the temperature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6" t="39887" r="35941" b="32599"/>
          <a:stretch/>
        </p:blipFill>
        <p:spPr>
          <a:xfrm>
            <a:off x="6985415" y="1096156"/>
            <a:ext cx="1858781" cy="9125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24" y="3084226"/>
            <a:ext cx="7152326" cy="2162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73203" y="3227737"/>
            <a:ext cx="185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Is </a:t>
            </a:r>
            <a:r>
              <a:rPr lang="en-US" smtClean="0">
                <a:solidFill>
                  <a:srgbClr val="FF0000"/>
                </a:solidFill>
              </a:rPr>
              <a:t>this correct?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Review: Exercise 1 (a)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008682"/>
            <a:ext cx="7200900" cy="3548152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Step 2. Compute the temperature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6" t="39887" r="35941" b="32599"/>
          <a:stretch/>
        </p:blipFill>
        <p:spPr>
          <a:xfrm>
            <a:off x="6985415" y="1096156"/>
            <a:ext cx="1858781" cy="9125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24" y="3084226"/>
            <a:ext cx="7152326" cy="216233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6403929" y="4574553"/>
            <a:ext cx="26851" cy="9811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18920" y="5555722"/>
            <a:ext cx="185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Integer division!!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1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Review: Exercise 1 (a)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008682"/>
            <a:ext cx="7200900" cy="3548152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Step 2. Compute the temperature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6" t="39887" r="35941" b="32599"/>
          <a:stretch/>
        </p:blipFill>
        <p:spPr>
          <a:xfrm>
            <a:off x="6985415" y="1096156"/>
            <a:ext cx="1858781" cy="912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19" y="3185265"/>
            <a:ext cx="4249061" cy="237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9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Review: Exercise 1 (a)</a:t>
            </a:r>
            <a:endParaRPr lang="en-US" sz="30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008682"/>
            <a:ext cx="7200900" cy="3548152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Step 2. Compute the temperature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6" t="39887" r="35941" b="32599"/>
          <a:stretch/>
        </p:blipFill>
        <p:spPr>
          <a:xfrm>
            <a:off x="6985415" y="1096156"/>
            <a:ext cx="1858781" cy="9125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08" y="3331564"/>
            <a:ext cx="7028683" cy="198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3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Review: Exercise 1 (a)</a:t>
            </a:r>
          </a:p>
          <a:p>
            <a:r>
              <a:rPr lang="en-US" sz="3000" dirty="0" smtClean="0"/>
              <a:t>Spot the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028" y="1942726"/>
            <a:ext cx="3188741" cy="46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9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Review: Exercise 1 (a)</a:t>
            </a:r>
          </a:p>
          <a:p>
            <a:r>
              <a:rPr lang="en-US" sz="3000" dirty="0" smtClean="0"/>
              <a:t>Spot the style problem(s)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081" y="2029710"/>
            <a:ext cx="2860137" cy="429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7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Review: Exercise 1 (a)</a:t>
            </a:r>
          </a:p>
          <a:p>
            <a:r>
              <a:rPr lang="en-US" sz="3000" dirty="0" smtClean="0"/>
              <a:t>Spot the style problem(s)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081" y="2029710"/>
            <a:ext cx="2860137" cy="429613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2270883" y="5336498"/>
            <a:ext cx="928198" cy="2814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42684" y="5617963"/>
            <a:ext cx="1856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Inconsistent indentation!</a:t>
            </a:r>
            <a:endParaRPr lang="en-US" sz="2000" dirty="0"/>
          </a:p>
        </p:txBody>
      </p:sp>
      <p:cxnSp>
        <p:nvCxnSpPr>
          <p:cNvPr id="7" name="Straight Arrow Connector 6"/>
          <p:cNvCxnSpPr>
            <a:stCxn id="8" idx="1"/>
          </p:cNvCxnSpPr>
          <p:nvPr/>
        </p:nvCxnSpPr>
        <p:spPr>
          <a:xfrm flipH="1" flipV="1">
            <a:off x="4512039" y="3177916"/>
            <a:ext cx="1898129" cy="4972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10168" y="3321250"/>
            <a:ext cx="2299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Give </a:t>
            </a:r>
            <a:r>
              <a:rPr lang="en-US" sz="2000" smtClean="0"/>
              <a:t>variables descriptive names!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114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Review: Exercise 1 (b)</a:t>
            </a:r>
            <a:endParaRPr lang="en-US" sz="3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43" y="2481496"/>
            <a:ext cx="7831737" cy="26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7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Review: </a:t>
            </a:r>
            <a:r>
              <a:rPr lang="en-US" dirty="0" err="1" smtClean="0"/>
              <a:t>Kahoot</a:t>
            </a:r>
            <a:endParaRPr lang="en-US" dirty="0" smtClean="0"/>
          </a:p>
          <a:p>
            <a:r>
              <a:rPr lang="en-US" sz="3000" dirty="0" smtClean="0"/>
              <a:t>Question 2</a:t>
            </a:r>
            <a:endParaRPr lang="en-US" sz="30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004646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3000" dirty="0" smtClean="0"/>
              <a:t>What is the output of the algorithm in the flowchart below if the input L is 5, </a:t>
            </a:r>
            <a:r>
              <a:rPr lang="en-US" sz="3000" dirty="0"/>
              <a:t>6</a:t>
            </a:r>
            <a:r>
              <a:rPr lang="en-US" sz="3000" dirty="0" smtClean="0"/>
              <a:t>, 10?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0" y="3295675"/>
            <a:ext cx="7824726" cy="29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Review: Exercise 1 (b)</a:t>
            </a:r>
            <a:endParaRPr lang="en-US" sz="3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473377"/>
            <a:ext cx="7650951" cy="284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6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Exercise 2</a:t>
            </a:r>
            <a:endParaRPr lang="en-US" sz="3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730" y="2171700"/>
            <a:ext cx="4118840" cy="347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2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6473A257-2FBA-6A44-9DD3-E1FDE8DE4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10" y="3093336"/>
            <a:ext cx="7886700" cy="1325563"/>
          </a:xfrm>
        </p:spPr>
        <p:txBody>
          <a:bodyPr/>
          <a:lstStyle/>
          <a:p>
            <a:pPr algn="ctr"/>
            <a:r>
              <a:rPr lang="en-US" b="1" dirty="0" smtClean="0"/>
              <a:t>Reference Slides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546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6BB9AA-EE7D-F146-AA6F-B4B0D4D0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8.1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795ACB-6622-5545-B2EB-9483F3BB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651357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>
                <a:latin typeface="Monaco" pitchFamily="2" charset="77"/>
              </a:rPr>
              <a:t> </a:t>
            </a:r>
            <a:r>
              <a:rPr lang="en-SG" sz="1400" dirty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400" dirty="0">
                <a:latin typeface="Monaco" pitchFamily="2" charset="77"/>
              </a:rPr>
              <a:t>(</a:t>
            </a: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>
                <a:latin typeface="Monaco" pitchFamily="2" charset="77"/>
              </a:rPr>
              <a:t> n)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{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>
                <a:latin typeface="Monaco" pitchFamily="2" charset="77"/>
              </a:rPr>
              <a:t> (n ==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400" dirty="0">
                <a:latin typeface="Monaco" pitchFamily="2" charset="77"/>
              </a:rPr>
              <a:t>) {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>
                <a:latin typeface="Monaco" pitchFamily="2" charset="77"/>
              </a:rPr>
              <a:t>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dirty="0">
                <a:latin typeface="Monaco" pitchFamily="2" charset="77"/>
              </a:rPr>
              <a:t>;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}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>
                <a:latin typeface="Monaco" pitchFamily="2" charset="77"/>
              </a:rPr>
              <a:t> n * factorial(n -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dirty="0">
                <a:latin typeface="Monaco" pitchFamily="2" charset="77"/>
              </a:rPr>
              <a:t>);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D8735D76-A7E3-2F43-82C6-E2B042750316}"/>
              </a:ext>
            </a:extLst>
          </p:cNvPr>
          <p:cNvSpPr txBox="1">
            <a:spLocks/>
          </p:cNvSpPr>
          <p:nvPr/>
        </p:nvSpPr>
        <p:spPr>
          <a:xfrm>
            <a:off x="4863993" y="1825625"/>
            <a:ext cx="36513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>
                <a:latin typeface="Monaco" pitchFamily="2" charset="77"/>
              </a:rPr>
              <a:t> </a:t>
            </a:r>
            <a:r>
              <a:rPr lang="en-SG" sz="1400" dirty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400" dirty="0">
                <a:latin typeface="Monaco" pitchFamily="2" charset="77"/>
              </a:rPr>
              <a:t>(</a:t>
            </a: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>
                <a:latin typeface="Monaco" pitchFamily="2" charset="77"/>
              </a:rPr>
              <a:t> n)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{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>
                <a:latin typeface="Monaco" pitchFamily="2" charset="77"/>
              </a:rPr>
              <a:t> (n ==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400" dirty="0">
                <a:latin typeface="Monaco" pitchFamily="2" charset="77"/>
              </a:rPr>
              <a:t>) {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>
                <a:latin typeface="Monaco" pitchFamily="2" charset="77"/>
              </a:rPr>
              <a:t>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dirty="0">
                <a:latin typeface="Monaco" pitchFamily="2" charset="77"/>
              </a:rPr>
              <a:t>;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} else {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>
                <a:latin typeface="Monaco" pitchFamily="2" charset="77"/>
              </a:rPr>
              <a:t> n * factorial(n -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dirty="0">
                <a:latin typeface="Monaco" pitchFamily="2" charset="77"/>
              </a:rPr>
              <a:t>);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}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5922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6BB9AA-EE7D-F146-AA6F-B4B0D4D0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8.1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795ACB-6622-5545-B2EB-9483F3BB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70514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>
                <a:latin typeface="Monaco" pitchFamily="2" charset="77"/>
              </a:rPr>
              <a:t> </a:t>
            </a:r>
            <a:r>
              <a:rPr lang="en-SG" sz="1400" dirty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400" dirty="0">
                <a:latin typeface="Monaco" pitchFamily="2" charset="77"/>
              </a:rPr>
              <a:t>(</a:t>
            </a: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>
                <a:latin typeface="Monaco" pitchFamily="2" charset="77"/>
              </a:rPr>
              <a:t> n)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{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>
                <a:latin typeface="Monaco" pitchFamily="2" charset="77"/>
              </a:rPr>
              <a:t> results;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>
                <a:latin typeface="Monaco" pitchFamily="2" charset="77"/>
              </a:rPr>
              <a:t> (n ==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400" dirty="0">
                <a:latin typeface="Monaco" pitchFamily="2" charset="77"/>
              </a:rPr>
              <a:t>) {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  results =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dirty="0">
                <a:latin typeface="Monaco" pitchFamily="2" charset="77"/>
              </a:rPr>
              <a:t>;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}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results = n * factorial(n -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dirty="0">
                <a:latin typeface="Monaco" pitchFamily="2" charset="77"/>
              </a:rPr>
              <a:t>);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>
                <a:latin typeface="Monaco" pitchFamily="2" charset="77"/>
              </a:rPr>
              <a:t> results;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D8735D76-A7E3-2F43-82C6-E2B042750316}"/>
              </a:ext>
            </a:extLst>
          </p:cNvPr>
          <p:cNvSpPr txBox="1">
            <a:spLocks/>
          </p:cNvSpPr>
          <p:nvPr/>
        </p:nvSpPr>
        <p:spPr>
          <a:xfrm>
            <a:off x="4863992" y="1825625"/>
            <a:ext cx="42800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>
                <a:latin typeface="Monaco" pitchFamily="2" charset="77"/>
              </a:rPr>
              <a:t> </a:t>
            </a:r>
            <a:r>
              <a:rPr lang="en-SG" sz="1400" dirty="0">
                <a:solidFill>
                  <a:srgbClr val="C2185B"/>
                </a:solidFill>
                <a:latin typeface="Monaco" pitchFamily="2" charset="77"/>
              </a:rPr>
              <a:t>factorial</a:t>
            </a:r>
            <a:r>
              <a:rPr lang="en-SG" sz="1400" dirty="0">
                <a:latin typeface="Monaco" pitchFamily="2" charset="77"/>
              </a:rPr>
              <a:t>(</a:t>
            </a: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>
                <a:latin typeface="Monaco" pitchFamily="2" charset="77"/>
              </a:rPr>
              <a:t> n)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{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1400" dirty="0">
                <a:latin typeface="Monaco" pitchFamily="2" charset="77"/>
              </a:rPr>
              <a:t> results;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1400" dirty="0">
                <a:latin typeface="Monaco" pitchFamily="2" charset="77"/>
              </a:rPr>
              <a:t> (n ==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1400" dirty="0">
                <a:latin typeface="Monaco" pitchFamily="2" charset="77"/>
              </a:rPr>
              <a:t>) {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  results =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dirty="0">
                <a:latin typeface="Monaco" pitchFamily="2" charset="77"/>
              </a:rPr>
              <a:t>;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} else {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  results = n * factorial(n - </a:t>
            </a:r>
            <a:r>
              <a:rPr lang="en-SG" sz="1400" dirty="0">
                <a:solidFill>
                  <a:srgbClr val="E74C3C"/>
                </a:solidFill>
                <a:latin typeface="Monaco" pitchFamily="2" charset="77"/>
              </a:rPr>
              <a:t>1</a:t>
            </a:r>
            <a:r>
              <a:rPr lang="en-SG" sz="1400" dirty="0">
                <a:latin typeface="Monaco" pitchFamily="2" charset="77"/>
              </a:rPr>
              <a:t>);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}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  </a:t>
            </a:r>
            <a:r>
              <a:rPr lang="en-SG" sz="14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1400" dirty="0">
                <a:latin typeface="Monaco" pitchFamily="2" charset="77"/>
              </a:rPr>
              <a:t> results; </a:t>
            </a:r>
            <a:br>
              <a:rPr lang="en-SG" sz="1400" dirty="0">
                <a:latin typeface="Monaco" pitchFamily="2" charset="77"/>
              </a:rPr>
            </a:br>
            <a:r>
              <a:rPr lang="en-SG" sz="1400" dirty="0">
                <a:latin typeface="Monaco" pitchFamily="2" charset="77"/>
              </a:rPr>
              <a:t>}</a:t>
            </a:r>
            <a:endParaRPr lang="en-US" sz="14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035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6BB9AA-EE7D-F146-AA6F-B4B0D4D0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8.2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795ACB-6622-5545-B2EB-9483F3BB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705145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SG" sz="20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2000" dirty="0">
                <a:latin typeface="Monaco" pitchFamily="2" charset="77"/>
              </a:rPr>
              <a:t> (x &gt; y) {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max = x;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}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2000" dirty="0">
                <a:latin typeface="Monaco" pitchFamily="2" charset="77"/>
              </a:rPr>
              <a:t> (x &lt; y) {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max = y;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}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2000" dirty="0">
                <a:latin typeface="Monaco" pitchFamily="2" charset="77"/>
              </a:rPr>
              <a:t> (x == y) {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max = y;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}</a:t>
            </a:r>
            <a:endParaRPr lang="en-US" sz="2000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D8735D76-A7E3-2F43-82C6-E2B042750316}"/>
              </a:ext>
            </a:extLst>
          </p:cNvPr>
          <p:cNvSpPr txBox="1">
            <a:spLocks/>
          </p:cNvSpPr>
          <p:nvPr/>
        </p:nvSpPr>
        <p:spPr>
          <a:xfrm>
            <a:off x="4863992" y="1825625"/>
            <a:ext cx="42800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SG" sz="20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2000" dirty="0">
                <a:latin typeface="Monaco" pitchFamily="2" charset="77"/>
              </a:rPr>
              <a:t> (x &gt; y) {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max = x;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} else {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max = y;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}</a:t>
            </a:r>
            <a:endParaRPr lang="en-US" sz="20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7863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 equals k?">
            <a:extLst>
              <a:ext uri="{FF2B5EF4-FFF2-40B4-BE49-F238E27FC236}">
                <a16:creationId xmlns="" xmlns:a16="http://schemas.microsoft.com/office/drawing/2014/main" id="{7B062BEB-B0A2-584D-87DB-38CD1C7D2CB5}"/>
              </a:ext>
            </a:extLst>
          </p:cNvPr>
          <p:cNvSpPr/>
          <p:nvPr/>
        </p:nvSpPr>
        <p:spPr>
          <a:xfrm>
            <a:off x="1758423" y="1991736"/>
            <a:ext cx="1667878" cy="84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x &gt; y</a:t>
            </a:r>
            <a:endParaRPr sz="1600" dirty="0">
              <a:latin typeface="Roboto Regular"/>
            </a:endParaRPr>
          </a:p>
        </p:txBody>
      </p:sp>
      <p:sp>
        <p:nvSpPr>
          <p:cNvPr id="11" name="YES">
            <a:extLst>
              <a:ext uri="{FF2B5EF4-FFF2-40B4-BE49-F238E27FC236}">
                <a16:creationId xmlns="" xmlns:a16="http://schemas.microsoft.com/office/drawing/2014/main" id="{9A3C980D-CD16-9047-AFCF-B3156393B5AC}"/>
              </a:ext>
            </a:extLst>
          </p:cNvPr>
          <p:cNvSpPr txBox="1"/>
          <p:nvPr/>
        </p:nvSpPr>
        <p:spPr>
          <a:xfrm>
            <a:off x="2646813" y="2870123"/>
            <a:ext cx="308310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YES</a:t>
            </a:r>
          </a:p>
        </p:txBody>
      </p:sp>
      <p:sp>
        <p:nvSpPr>
          <p:cNvPr id="23" name="NO">
            <a:extLst>
              <a:ext uri="{FF2B5EF4-FFF2-40B4-BE49-F238E27FC236}">
                <a16:creationId xmlns="" xmlns:a16="http://schemas.microsoft.com/office/drawing/2014/main" id="{D6E04EC0-AD8E-0746-920D-B203E54AE168}"/>
              </a:ext>
            </a:extLst>
          </p:cNvPr>
          <p:cNvSpPr txBox="1"/>
          <p:nvPr/>
        </p:nvSpPr>
        <p:spPr>
          <a:xfrm>
            <a:off x="3436960" y="2417948"/>
            <a:ext cx="245793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NO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9C371C44-767B-B34B-912B-9789AB848F15}"/>
              </a:ext>
            </a:extLst>
          </p:cNvPr>
          <p:cNvCxnSpPr>
            <a:cxnSpLocks/>
          </p:cNvCxnSpPr>
          <p:nvPr/>
        </p:nvCxnSpPr>
        <p:spPr>
          <a:xfrm>
            <a:off x="1419276" y="2414590"/>
            <a:ext cx="339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77D9FB88-F68E-2240-BE4F-1A05BCE70322}"/>
              </a:ext>
            </a:extLst>
          </p:cNvPr>
          <p:cNvCxnSpPr>
            <a:cxnSpLocks/>
          </p:cNvCxnSpPr>
          <p:nvPr/>
        </p:nvCxnSpPr>
        <p:spPr>
          <a:xfrm>
            <a:off x="2599225" y="2837444"/>
            <a:ext cx="0" cy="42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EA8C3BD8-0440-694E-A0A1-9C9B70FA159F}"/>
              </a:ext>
            </a:extLst>
          </p:cNvPr>
          <p:cNvCxnSpPr>
            <a:cxnSpLocks/>
          </p:cNvCxnSpPr>
          <p:nvPr/>
        </p:nvCxnSpPr>
        <p:spPr>
          <a:xfrm flipV="1">
            <a:off x="3427773" y="2412493"/>
            <a:ext cx="3453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utput m">
            <a:extLst>
              <a:ext uri="{FF2B5EF4-FFF2-40B4-BE49-F238E27FC236}">
                <a16:creationId xmlns="" xmlns:a16="http://schemas.microsoft.com/office/drawing/2014/main" id="{A00DD53E-97B2-0F46-822C-FA2531FF1E57}"/>
              </a:ext>
            </a:extLst>
          </p:cNvPr>
          <p:cNvSpPr/>
          <p:nvPr/>
        </p:nvSpPr>
        <p:spPr>
          <a:xfrm>
            <a:off x="306846" y="2143485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input </a:t>
            </a:r>
          </a:p>
          <a:p>
            <a:pPr algn="ctr"/>
            <a:r>
              <a:rPr lang="en-US" sz="1600" dirty="0">
                <a:latin typeface="Roboto Regular"/>
              </a:rPr>
              <a:t>x, y</a:t>
            </a:r>
            <a:endParaRPr sz="1600" dirty="0">
              <a:latin typeface="Roboto Regular"/>
            </a:endParaRPr>
          </a:p>
        </p:txBody>
      </p:sp>
      <p:sp>
        <p:nvSpPr>
          <p:cNvPr id="26" name="output m">
            <a:extLst>
              <a:ext uri="{FF2B5EF4-FFF2-40B4-BE49-F238E27FC236}">
                <a16:creationId xmlns="" xmlns:a16="http://schemas.microsoft.com/office/drawing/2014/main" id="{6640ECF5-8D42-B145-A5E9-B8B2D133B837}"/>
              </a:ext>
            </a:extLst>
          </p:cNvPr>
          <p:cNvSpPr/>
          <p:nvPr/>
        </p:nvSpPr>
        <p:spPr>
          <a:xfrm>
            <a:off x="7806774" y="2155521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output max</a:t>
            </a:r>
            <a:endParaRPr sz="1600" dirty="0">
              <a:latin typeface="Roboto Regular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="" xmlns:a16="http://schemas.microsoft.com/office/drawing/2014/main" id="{02B2C42F-3F39-6946-B704-A90C0D3F0F1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53989" y="2417072"/>
            <a:ext cx="352785" cy="7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858ECA3F-858E-6E48-9781-D74EDD695EF8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4599387" y="2835346"/>
            <a:ext cx="0" cy="45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="" xmlns:a16="http://schemas.microsoft.com/office/drawing/2014/main" id="{11F4139D-6E20-054F-BFDD-1356CE3FCB68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9762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Roboto Ligh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/>
              <a:t>Problem 8.2</a:t>
            </a:r>
          </a:p>
        </p:txBody>
      </p:sp>
      <p:sp>
        <p:nvSpPr>
          <p:cNvPr id="17" name="i equals k?">
            <a:extLst>
              <a:ext uri="{FF2B5EF4-FFF2-40B4-BE49-F238E27FC236}">
                <a16:creationId xmlns="" xmlns:a16="http://schemas.microsoft.com/office/drawing/2014/main" id="{47AE1112-8B07-1346-9591-BAB6A27F00A2}"/>
              </a:ext>
            </a:extLst>
          </p:cNvPr>
          <p:cNvSpPr/>
          <p:nvPr/>
        </p:nvSpPr>
        <p:spPr>
          <a:xfrm>
            <a:off x="3765448" y="1989638"/>
            <a:ext cx="1667878" cy="84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x &lt; y</a:t>
            </a:r>
            <a:endParaRPr sz="1600" dirty="0">
              <a:latin typeface="Roboto Regular"/>
            </a:endParaRPr>
          </a:p>
        </p:txBody>
      </p:sp>
      <p:sp>
        <p:nvSpPr>
          <p:cNvPr id="18" name="i equals k?">
            <a:extLst>
              <a:ext uri="{FF2B5EF4-FFF2-40B4-BE49-F238E27FC236}">
                <a16:creationId xmlns="" xmlns:a16="http://schemas.microsoft.com/office/drawing/2014/main" id="{7CFB2BA4-090A-4E4D-8B9A-78021FE3022A}"/>
              </a:ext>
            </a:extLst>
          </p:cNvPr>
          <p:cNvSpPr/>
          <p:nvPr/>
        </p:nvSpPr>
        <p:spPr>
          <a:xfrm>
            <a:off x="5786111" y="1989638"/>
            <a:ext cx="1667878" cy="84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x == y</a:t>
            </a:r>
            <a:endParaRPr sz="1600" dirty="0">
              <a:latin typeface="Roboto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BF47081-669B-E54D-B7DD-64272D02C25F}"/>
              </a:ext>
            </a:extLst>
          </p:cNvPr>
          <p:cNvSpPr/>
          <p:nvPr/>
        </p:nvSpPr>
        <p:spPr>
          <a:xfrm>
            <a:off x="1988344" y="3276122"/>
            <a:ext cx="1221762" cy="6648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Regular"/>
              </a:rPr>
              <a:t>max = 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86B8CCCF-ABFA-1643-9A83-024B9D58B669}"/>
              </a:ext>
            </a:extLst>
          </p:cNvPr>
          <p:cNvCxnSpPr/>
          <p:nvPr/>
        </p:nvCxnSpPr>
        <p:spPr>
          <a:xfrm>
            <a:off x="5417244" y="2412492"/>
            <a:ext cx="376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NO">
            <a:extLst>
              <a:ext uri="{FF2B5EF4-FFF2-40B4-BE49-F238E27FC236}">
                <a16:creationId xmlns="" xmlns:a16="http://schemas.microsoft.com/office/drawing/2014/main" id="{A2E7F080-609C-5047-935B-B8F37AE28850}"/>
              </a:ext>
            </a:extLst>
          </p:cNvPr>
          <p:cNvSpPr txBox="1"/>
          <p:nvPr/>
        </p:nvSpPr>
        <p:spPr>
          <a:xfrm>
            <a:off x="5433326" y="2424529"/>
            <a:ext cx="245793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NO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C5F6E2C-34EB-5B42-95D7-BE0FB774AE77}"/>
              </a:ext>
            </a:extLst>
          </p:cNvPr>
          <p:cNvSpPr/>
          <p:nvPr/>
        </p:nvSpPr>
        <p:spPr>
          <a:xfrm>
            <a:off x="3988506" y="3285552"/>
            <a:ext cx="1221762" cy="6648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Regular"/>
              </a:rPr>
              <a:t>max = 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9EB8EE45-896E-1848-AAF8-686D2CD0895F}"/>
              </a:ext>
            </a:extLst>
          </p:cNvPr>
          <p:cNvSpPr/>
          <p:nvPr/>
        </p:nvSpPr>
        <p:spPr>
          <a:xfrm>
            <a:off x="5988667" y="3262023"/>
            <a:ext cx="1221762" cy="6648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Regular"/>
              </a:rPr>
              <a:t>max = 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3BC5CBBB-CF7B-5D49-B6F9-E3B934426DD3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6599548" y="2835346"/>
            <a:ext cx="6864" cy="42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YES">
            <a:extLst>
              <a:ext uri="{FF2B5EF4-FFF2-40B4-BE49-F238E27FC236}">
                <a16:creationId xmlns="" xmlns:a16="http://schemas.microsoft.com/office/drawing/2014/main" id="{124FF937-1DBB-1348-B05C-5E233CFAB642}"/>
              </a:ext>
            </a:extLst>
          </p:cNvPr>
          <p:cNvSpPr txBox="1"/>
          <p:nvPr/>
        </p:nvSpPr>
        <p:spPr>
          <a:xfrm>
            <a:off x="4646973" y="2875912"/>
            <a:ext cx="308310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YES</a:t>
            </a:r>
          </a:p>
        </p:txBody>
      </p:sp>
      <p:sp>
        <p:nvSpPr>
          <p:cNvPr id="36" name="YES">
            <a:extLst>
              <a:ext uri="{FF2B5EF4-FFF2-40B4-BE49-F238E27FC236}">
                <a16:creationId xmlns="" xmlns:a16="http://schemas.microsoft.com/office/drawing/2014/main" id="{6BD36164-9ECB-CA47-897A-A44C07685962}"/>
              </a:ext>
            </a:extLst>
          </p:cNvPr>
          <p:cNvSpPr txBox="1"/>
          <p:nvPr/>
        </p:nvSpPr>
        <p:spPr>
          <a:xfrm>
            <a:off x="6647133" y="2881701"/>
            <a:ext cx="308310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YES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="" xmlns:a16="http://schemas.microsoft.com/office/drawing/2014/main" id="{7A34E928-0614-A74A-97AA-60B3E9B8879B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 flipH="1" flipV="1">
            <a:off x="6864582" y="2428501"/>
            <a:ext cx="1233372" cy="1763441"/>
          </a:xfrm>
          <a:prstGeom prst="bentConnector3">
            <a:avLst>
              <a:gd name="adj1" fmla="val -185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="" xmlns:a16="http://schemas.microsoft.com/office/drawing/2014/main" id="{9FAB4642-01B6-C749-A5D4-94A84392BC96}"/>
              </a:ext>
            </a:extLst>
          </p:cNvPr>
          <p:cNvCxnSpPr>
            <a:stCxn id="25" idx="2"/>
            <a:endCxn id="26" idx="2"/>
          </p:cNvCxnSpPr>
          <p:nvPr/>
        </p:nvCxnSpPr>
        <p:spPr>
          <a:xfrm rot="5400000" flipH="1" flipV="1">
            <a:off x="5852737" y="1440186"/>
            <a:ext cx="1256901" cy="3763602"/>
          </a:xfrm>
          <a:prstGeom prst="bentConnector3">
            <a:avLst>
              <a:gd name="adj1" fmla="val -243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="" xmlns:a16="http://schemas.microsoft.com/office/drawing/2014/main" id="{09257DA0-7066-4045-82DA-009838B998E2}"/>
              </a:ext>
            </a:extLst>
          </p:cNvPr>
          <p:cNvCxnSpPr>
            <a:stCxn id="2" idx="2"/>
            <a:endCxn id="26" idx="2"/>
          </p:cNvCxnSpPr>
          <p:nvPr/>
        </p:nvCxnSpPr>
        <p:spPr>
          <a:xfrm rot="5400000" flipH="1" flipV="1">
            <a:off x="4857371" y="435390"/>
            <a:ext cx="1247471" cy="5763764"/>
          </a:xfrm>
          <a:prstGeom prst="bentConnector3">
            <a:avLst>
              <a:gd name="adj1" fmla="val -324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4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 equals k?">
            <a:extLst>
              <a:ext uri="{FF2B5EF4-FFF2-40B4-BE49-F238E27FC236}">
                <a16:creationId xmlns="" xmlns:a16="http://schemas.microsoft.com/office/drawing/2014/main" id="{7B062BEB-B0A2-584D-87DB-38CD1C7D2CB5}"/>
              </a:ext>
            </a:extLst>
          </p:cNvPr>
          <p:cNvSpPr/>
          <p:nvPr/>
        </p:nvSpPr>
        <p:spPr>
          <a:xfrm>
            <a:off x="2987869" y="2030156"/>
            <a:ext cx="1667878" cy="84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x &gt; y</a:t>
            </a:r>
            <a:endParaRPr sz="1600" dirty="0">
              <a:latin typeface="Roboto Regular"/>
            </a:endParaRPr>
          </a:p>
        </p:txBody>
      </p:sp>
      <p:sp>
        <p:nvSpPr>
          <p:cNvPr id="11" name="YES">
            <a:extLst>
              <a:ext uri="{FF2B5EF4-FFF2-40B4-BE49-F238E27FC236}">
                <a16:creationId xmlns="" xmlns:a16="http://schemas.microsoft.com/office/drawing/2014/main" id="{9A3C980D-CD16-9047-AFCF-B3156393B5AC}"/>
              </a:ext>
            </a:extLst>
          </p:cNvPr>
          <p:cNvSpPr txBox="1"/>
          <p:nvPr/>
        </p:nvSpPr>
        <p:spPr>
          <a:xfrm>
            <a:off x="3876259" y="2908543"/>
            <a:ext cx="308310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YES</a:t>
            </a:r>
          </a:p>
        </p:txBody>
      </p:sp>
      <p:sp>
        <p:nvSpPr>
          <p:cNvPr id="23" name="NO">
            <a:extLst>
              <a:ext uri="{FF2B5EF4-FFF2-40B4-BE49-F238E27FC236}">
                <a16:creationId xmlns="" xmlns:a16="http://schemas.microsoft.com/office/drawing/2014/main" id="{D6E04EC0-AD8E-0746-920D-B203E54AE168}"/>
              </a:ext>
            </a:extLst>
          </p:cNvPr>
          <p:cNvSpPr txBox="1"/>
          <p:nvPr/>
        </p:nvSpPr>
        <p:spPr>
          <a:xfrm>
            <a:off x="4666406" y="2456368"/>
            <a:ext cx="245793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NO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9C371C44-767B-B34B-912B-9789AB848F15}"/>
              </a:ext>
            </a:extLst>
          </p:cNvPr>
          <p:cNvCxnSpPr>
            <a:cxnSpLocks/>
          </p:cNvCxnSpPr>
          <p:nvPr/>
        </p:nvCxnSpPr>
        <p:spPr>
          <a:xfrm>
            <a:off x="2648722" y="2453010"/>
            <a:ext cx="339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77D9FB88-F68E-2240-BE4F-1A05BCE70322}"/>
              </a:ext>
            </a:extLst>
          </p:cNvPr>
          <p:cNvCxnSpPr>
            <a:cxnSpLocks/>
          </p:cNvCxnSpPr>
          <p:nvPr/>
        </p:nvCxnSpPr>
        <p:spPr>
          <a:xfrm>
            <a:off x="3828671" y="2875864"/>
            <a:ext cx="0" cy="42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EA8C3BD8-0440-694E-A0A1-9C9B70FA159F}"/>
              </a:ext>
            </a:extLst>
          </p:cNvPr>
          <p:cNvCxnSpPr>
            <a:cxnSpLocks/>
          </p:cNvCxnSpPr>
          <p:nvPr/>
        </p:nvCxnSpPr>
        <p:spPr>
          <a:xfrm flipV="1">
            <a:off x="4657219" y="2450913"/>
            <a:ext cx="3453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utput m">
            <a:extLst>
              <a:ext uri="{FF2B5EF4-FFF2-40B4-BE49-F238E27FC236}">
                <a16:creationId xmlns="" xmlns:a16="http://schemas.microsoft.com/office/drawing/2014/main" id="{A00DD53E-97B2-0F46-822C-FA2531FF1E57}"/>
              </a:ext>
            </a:extLst>
          </p:cNvPr>
          <p:cNvSpPr/>
          <p:nvPr/>
        </p:nvSpPr>
        <p:spPr>
          <a:xfrm>
            <a:off x="1536292" y="2181905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input </a:t>
            </a:r>
          </a:p>
          <a:p>
            <a:pPr algn="ctr"/>
            <a:r>
              <a:rPr lang="en-US" sz="1600" dirty="0">
                <a:latin typeface="Roboto Regular"/>
              </a:rPr>
              <a:t>x, y</a:t>
            </a:r>
            <a:endParaRPr sz="1600" dirty="0">
              <a:latin typeface="Roboto Regular"/>
            </a:endParaRPr>
          </a:p>
        </p:txBody>
      </p:sp>
      <p:sp>
        <p:nvSpPr>
          <p:cNvPr id="26" name="output m">
            <a:extLst>
              <a:ext uri="{FF2B5EF4-FFF2-40B4-BE49-F238E27FC236}">
                <a16:creationId xmlns="" xmlns:a16="http://schemas.microsoft.com/office/drawing/2014/main" id="{6640ECF5-8D42-B145-A5E9-B8B2D133B837}"/>
              </a:ext>
            </a:extLst>
          </p:cNvPr>
          <p:cNvSpPr/>
          <p:nvPr/>
        </p:nvSpPr>
        <p:spPr>
          <a:xfrm>
            <a:off x="6584909" y="2181677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output max</a:t>
            </a:r>
            <a:endParaRPr sz="1600" dirty="0">
              <a:latin typeface="Roboto Regular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="" xmlns:a16="http://schemas.microsoft.com/office/drawing/2014/main" id="{02B2C42F-3F39-6946-B704-A90C0D3F0F1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232124" y="2443228"/>
            <a:ext cx="352785" cy="7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="" xmlns:a16="http://schemas.microsoft.com/office/drawing/2014/main" id="{11F4139D-6E20-054F-BFDD-1356CE3FCB68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9762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Roboto Ligh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/>
              <a:t>Problem 8.2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BF47081-669B-E54D-B7DD-64272D02C25F}"/>
              </a:ext>
            </a:extLst>
          </p:cNvPr>
          <p:cNvSpPr/>
          <p:nvPr/>
        </p:nvSpPr>
        <p:spPr>
          <a:xfrm>
            <a:off x="3217790" y="3314542"/>
            <a:ext cx="1221762" cy="6648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Regular"/>
              </a:rPr>
              <a:t>max = 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2C5F6E2C-34EB-5B42-95D7-BE0FB774AE77}"/>
              </a:ext>
            </a:extLst>
          </p:cNvPr>
          <p:cNvSpPr/>
          <p:nvPr/>
        </p:nvSpPr>
        <p:spPr>
          <a:xfrm>
            <a:off x="5010362" y="2126777"/>
            <a:ext cx="1221762" cy="6648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 Regular"/>
              </a:rPr>
              <a:t>max = y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="" xmlns:a16="http://schemas.microsoft.com/office/drawing/2014/main" id="{09257DA0-7066-4045-82DA-009838B998E2}"/>
              </a:ext>
            </a:extLst>
          </p:cNvPr>
          <p:cNvCxnSpPr>
            <a:cxnSpLocks/>
            <a:stCxn id="2" idx="3"/>
            <a:endCxn id="26" idx="2"/>
          </p:cNvCxnSpPr>
          <p:nvPr/>
        </p:nvCxnSpPr>
        <p:spPr>
          <a:xfrm flipV="1">
            <a:off x="4439552" y="2719692"/>
            <a:ext cx="2701572" cy="9272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66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="" xmlns:a16="http://schemas.microsoft.com/office/drawing/2014/main" id="{11F4139D-6E20-054F-BFDD-1356CE3FCB68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9762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Roboto Ligh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/>
              <a:t>Problem 8.3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CEF43AC9-2E57-2B43-93C4-A3A4ADD3F25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4043" y="2672341"/>
          <a:ext cx="3085550" cy="8915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42775">
                  <a:extLst>
                    <a:ext uri="{9D8B030D-6E8A-4147-A177-3AD203B41FA5}">
                      <a16:colId xmlns="" xmlns:a16="http://schemas.microsoft.com/office/drawing/2014/main" val="1516076353"/>
                    </a:ext>
                  </a:extLst>
                </a:gridCol>
                <a:gridCol w="1542775">
                  <a:extLst>
                    <a:ext uri="{9D8B030D-6E8A-4147-A177-3AD203B41FA5}">
                      <a16:colId xmlns="" xmlns:a16="http://schemas.microsoft.com/office/drawing/2014/main" val="29752924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SG" dirty="0">
                          <a:effectLst/>
                        </a:rPr>
                        <a:t>Score</a:t>
                      </a:r>
                      <a:endParaRPr lang="en-SG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dirty="0">
                          <a:effectLst/>
                        </a:rPr>
                        <a:t>Letter Grade</a:t>
                      </a:r>
                      <a:endParaRPr lang="en-SG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25116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SG" dirty="0">
                          <a:effectLst/>
                        </a:rPr>
                        <a:t>5 or higher</a:t>
                      </a:r>
                      <a:endParaRPr lang="en-SG" b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dirty="0">
                          <a:effectLst/>
                        </a:rPr>
                        <a:t>See Table 3</a:t>
                      </a:r>
                      <a:endParaRPr lang="en-SG" b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90267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SG">
                          <a:effectLst/>
                        </a:rPr>
                        <a:t>Less than 5</a:t>
                      </a:r>
                      <a:endParaRPr lang="en-SG" b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dirty="0">
                          <a:effectLst/>
                        </a:rPr>
                        <a:t>See Table 4</a:t>
                      </a:r>
                      <a:endParaRPr lang="en-SG" b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825952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CC3A92F7-A780-884B-BCC2-2992527CAB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1625" y="2672341"/>
          <a:ext cx="2993342" cy="891540"/>
        </p:xfrm>
        <a:graphic>
          <a:graphicData uri="http://schemas.openxmlformats.org/drawingml/2006/table">
            <a:tbl>
              <a:tblPr/>
              <a:tblGrid>
                <a:gridCol w="1496671">
                  <a:extLst>
                    <a:ext uri="{9D8B030D-6E8A-4147-A177-3AD203B41FA5}">
                      <a16:colId xmlns="" xmlns:a16="http://schemas.microsoft.com/office/drawing/2014/main" val="2195068089"/>
                    </a:ext>
                  </a:extLst>
                </a:gridCol>
                <a:gridCol w="1496671">
                  <a:extLst>
                    <a:ext uri="{9D8B030D-6E8A-4147-A177-3AD203B41FA5}">
                      <a16:colId xmlns="" xmlns:a16="http://schemas.microsoft.com/office/drawing/2014/main" val="32264631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SG" b="0" dirty="0">
                          <a:solidFill>
                            <a:schemeClr val="tx1"/>
                          </a:solidFill>
                          <a:effectLst/>
                        </a:rPr>
                        <a:t>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b="0" dirty="0">
                          <a:solidFill>
                            <a:schemeClr val="tx1"/>
                          </a:solidFill>
                          <a:effectLst/>
                        </a:rPr>
                        <a:t>Letter Grade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30643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SG" b="0" dirty="0">
                          <a:solidFill>
                            <a:schemeClr val="tx1"/>
                          </a:solidFill>
                          <a:effectLst/>
                        </a:rPr>
                        <a:t>8 or higher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b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94358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SG" b="0">
                          <a:solidFill>
                            <a:schemeClr val="tx1"/>
                          </a:solidFill>
                          <a:effectLst/>
                        </a:rPr>
                        <a:t>Less than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b="0" dirty="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3408664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7C62B8B8-AF97-4742-B1E3-B1131E596F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47371" y="4604108"/>
          <a:ext cx="2997596" cy="891540"/>
        </p:xfrm>
        <a:graphic>
          <a:graphicData uri="http://schemas.openxmlformats.org/drawingml/2006/table">
            <a:tbl>
              <a:tblPr/>
              <a:tblGrid>
                <a:gridCol w="1498798">
                  <a:extLst>
                    <a:ext uri="{9D8B030D-6E8A-4147-A177-3AD203B41FA5}">
                      <a16:colId xmlns="" xmlns:a16="http://schemas.microsoft.com/office/drawing/2014/main" val="3296478623"/>
                    </a:ext>
                  </a:extLst>
                </a:gridCol>
                <a:gridCol w="1498798">
                  <a:extLst>
                    <a:ext uri="{9D8B030D-6E8A-4147-A177-3AD203B41FA5}">
                      <a16:colId xmlns="" xmlns:a16="http://schemas.microsoft.com/office/drawing/2014/main" val="30331248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SG" b="0" dirty="0">
                          <a:solidFill>
                            <a:schemeClr val="tx1"/>
                          </a:solidFill>
                          <a:effectLst/>
                        </a:rPr>
                        <a:t>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b="0" dirty="0">
                          <a:solidFill>
                            <a:schemeClr val="tx1"/>
                          </a:solidFill>
                          <a:effectLst/>
                        </a:rPr>
                        <a:t>Letter Grade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91698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SG" b="0" dirty="0">
                          <a:solidFill>
                            <a:schemeClr val="tx1"/>
                          </a:solidFill>
                          <a:effectLst/>
                        </a:rPr>
                        <a:t>3 or higher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b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00014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SG" b="0">
                          <a:solidFill>
                            <a:schemeClr val="tx1"/>
                          </a:solidFill>
                          <a:effectLst/>
                        </a:rPr>
                        <a:t>Less than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b="0" dirty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9596831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10A78FE-16DD-4045-B4ED-500C11D87153}"/>
              </a:ext>
            </a:extLst>
          </p:cNvPr>
          <p:cNvSpPr txBox="1"/>
          <p:nvPr/>
        </p:nvSpPr>
        <p:spPr>
          <a:xfrm>
            <a:off x="5247371" y="2303009"/>
            <a:ext cx="2069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3 (5 or higher)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013FB96-7AF7-BD49-BE70-B46259962BF6}"/>
              </a:ext>
            </a:extLst>
          </p:cNvPr>
          <p:cNvSpPr txBox="1"/>
          <p:nvPr/>
        </p:nvSpPr>
        <p:spPr>
          <a:xfrm>
            <a:off x="5247371" y="4234776"/>
            <a:ext cx="204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4 (less than 5)</a:t>
            </a:r>
          </a:p>
        </p:txBody>
      </p:sp>
    </p:spTree>
    <p:extLst>
      <p:ext uri="{BB962C8B-B14F-4D97-AF65-F5344CB8AC3E}">
        <p14:creationId xmlns:p14="http://schemas.microsoft.com/office/powerpoint/2010/main" val="5537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Review: </a:t>
            </a:r>
            <a:r>
              <a:rPr lang="en-US" dirty="0" err="1" smtClean="0"/>
              <a:t>Kahoot</a:t>
            </a:r>
            <a:endParaRPr lang="en-US" dirty="0" smtClean="0"/>
          </a:p>
          <a:p>
            <a:r>
              <a:rPr lang="en-US" sz="3000" dirty="0" smtClean="0"/>
              <a:t>Question 2</a:t>
            </a:r>
            <a:endParaRPr lang="en-US" sz="30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004646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sz="2800" dirty="0">
                <a:solidFill>
                  <a:schemeClr val="tx1"/>
                </a:solidFill>
              </a:rPr>
              <a:t>The answer is 6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  <a:endParaRPr lang="en-US" sz="2800" dirty="0">
              <a:solidFill>
                <a:schemeClr val="tx1"/>
              </a:solidFill>
            </a:endParaRPr>
          </a:p>
          <a:p>
            <a:pPr marL="0" indent="0" defTabSz="914400">
              <a:buNone/>
            </a:pPr>
            <a:r>
              <a:rPr lang="en-US" sz="2800" dirty="0">
                <a:solidFill>
                  <a:schemeClr val="tx1"/>
                </a:solidFill>
              </a:rPr>
              <a:t>- t</a:t>
            </a:r>
            <a:r>
              <a:rPr lang="en-US" sz="2800" dirty="0" smtClean="0">
                <a:solidFill>
                  <a:schemeClr val="tx1"/>
                </a:solidFill>
              </a:rPr>
              <a:t>hird element is skipped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94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3B56E2-C024-6C47-A168-995FC1CB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9.1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0BDECAD3-D89A-0B40-8E35-604CA8D7F9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30030" y="2359600"/>
          <a:ext cx="6392315" cy="318059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78463">
                  <a:extLst>
                    <a:ext uri="{9D8B030D-6E8A-4147-A177-3AD203B41FA5}">
                      <a16:colId xmlns="" xmlns:a16="http://schemas.microsoft.com/office/drawing/2014/main" val="3877894804"/>
                    </a:ext>
                  </a:extLst>
                </a:gridCol>
                <a:gridCol w="1278463">
                  <a:extLst>
                    <a:ext uri="{9D8B030D-6E8A-4147-A177-3AD203B41FA5}">
                      <a16:colId xmlns="" xmlns:a16="http://schemas.microsoft.com/office/drawing/2014/main" val="2022185060"/>
                    </a:ext>
                  </a:extLst>
                </a:gridCol>
                <a:gridCol w="1278463">
                  <a:extLst>
                    <a:ext uri="{9D8B030D-6E8A-4147-A177-3AD203B41FA5}">
                      <a16:colId xmlns="" xmlns:a16="http://schemas.microsoft.com/office/drawing/2014/main" val="3212698410"/>
                    </a:ext>
                  </a:extLst>
                </a:gridCol>
                <a:gridCol w="1278463">
                  <a:extLst>
                    <a:ext uri="{9D8B030D-6E8A-4147-A177-3AD203B41FA5}">
                      <a16:colId xmlns="" xmlns:a16="http://schemas.microsoft.com/office/drawing/2014/main" val="1589311388"/>
                    </a:ext>
                  </a:extLst>
                </a:gridCol>
                <a:gridCol w="1278463">
                  <a:extLst>
                    <a:ext uri="{9D8B030D-6E8A-4147-A177-3AD203B41FA5}">
                      <a16:colId xmlns="" xmlns:a16="http://schemas.microsoft.com/office/drawing/2014/main" val="143478701"/>
                    </a:ext>
                  </a:extLst>
                </a:gridCol>
              </a:tblGrid>
              <a:tr h="636118"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dirty="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a</a:t>
                      </a:r>
                      <a:endParaRPr lang="en-SG" sz="2000" b="0" dirty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onaco" pitchFamily="2" charset="77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dirty="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a &amp;&amp; b</a:t>
                      </a:r>
                      <a:endParaRPr lang="en-SG" sz="2000" b="0" dirty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dirty="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a || b</a:t>
                      </a:r>
                      <a:endParaRPr lang="en-SG" sz="2000" b="0" dirty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dirty="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!a</a:t>
                      </a:r>
                      <a:endParaRPr lang="en-SG" sz="2000" b="0" dirty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0372904"/>
                  </a:ext>
                </a:extLst>
              </a:tr>
              <a:tr h="636118"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true</a:t>
                      </a:r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true</a:t>
                      </a:r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69844423"/>
                  </a:ext>
                </a:extLst>
              </a:tr>
              <a:tr h="636118"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 dirty="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true</a:t>
                      </a:r>
                      <a:endParaRPr lang="en-SG" sz="2000" b="0" dirty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false</a:t>
                      </a:r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37788603"/>
                  </a:ext>
                </a:extLst>
              </a:tr>
              <a:tr h="636118"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false</a:t>
                      </a:r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true</a:t>
                      </a:r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48072077"/>
                  </a:ext>
                </a:extLst>
              </a:tr>
              <a:tr h="636118"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false</a:t>
                      </a:r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000">
                          <a:solidFill>
                            <a:sysClr val="windowText" lastClr="000000"/>
                          </a:solidFill>
                          <a:effectLst/>
                          <a:latin typeface="Monaco" pitchFamily="2" charset="77"/>
                        </a:rPr>
                        <a:t>false</a:t>
                      </a:r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SG" sz="2000" b="0">
                        <a:solidFill>
                          <a:sysClr val="windowText" lastClr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ysClr val="windowText" lastClr="000000"/>
                        </a:solidFill>
                        <a:latin typeface="Monaco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6189173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CB7D4E51-29E7-E346-A8D6-A0D05B1F9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27670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0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266853-E9BB-A64A-97A9-BF0A0823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8215"/>
          </a:xfrm>
        </p:spPr>
        <p:txBody>
          <a:bodyPr/>
          <a:lstStyle/>
          <a:p>
            <a:r>
              <a:rPr lang="en-US" dirty="0"/>
              <a:t>Problem 9.2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51ADC3-F6CE-2C4B-AA23-D9B552CF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3970"/>
            <a:ext cx="7886700" cy="533271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SG" sz="20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000" dirty="0">
                <a:latin typeface="Monaco" pitchFamily="2" charset="77"/>
              </a:rPr>
              <a:t> </a:t>
            </a:r>
            <a:r>
              <a:rPr lang="en-SG" sz="2000" dirty="0" err="1">
                <a:solidFill>
                  <a:srgbClr val="C2185B"/>
                </a:solidFill>
                <a:latin typeface="Monaco" pitchFamily="2" charset="77"/>
              </a:rPr>
              <a:t>max_of_three</a:t>
            </a:r>
            <a:r>
              <a:rPr lang="en-SG" sz="2000" dirty="0">
                <a:latin typeface="Monaco" pitchFamily="2" charset="77"/>
              </a:rPr>
              <a:t>(</a:t>
            </a:r>
            <a:r>
              <a:rPr lang="en-SG" sz="20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000" dirty="0">
                <a:latin typeface="Monaco" pitchFamily="2" charset="77"/>
              </a:rPr>
              <a:t> a, </a:t>
            </a:r>
            <a:r>
              <a:rPr lang="en-SG" sz="20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000" dirty="0">
                <a:latin typeface="Monaco" pitchFamily="2" charset="77"/>
              </a:rPr>
              <a:t> b, </a:t>
            </a:r>
            <a:r>
              <a:rPr lang="en-SG" sz="20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000" dirty="0">
                <a:latin typeface="Monaco" pitchFamily="2" charset="77"/>
              </a:rPr>
              <a:t> c) {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</a:t>
            </a:r>
            <a:r>
              <a:rPr lang="en-SG" sz="2000" dirty="0">
                <a:solidFill>
                  <a:srgbClr val="3E61A2"/>
                </a:solidFill>
                <a:latin typeface="Monaco" pitchFamily="2" charset="77"/>
              </a:rPr>
              <a:t>long</a:t>
            </a:r>
            <a:r>
              <a:rPr lang="en-SG" sz="2000" dirty="0">
                <a:latin typeface="Monaco" pitchFamily="2" charset="77"/>
              </a:rPr>
              <a:t> max = </a:t>
            </a:r>
            <a:r>
              <a:rPr lang="en-SG" sz="2000" dirty="0">
                <a:solidFill>
                  <a:srgbClr val="E74C3C"/>
                </a:solidFill>
                <a:latin typeface="Monaco" pitchFamily="2" charset="77"/>
              </a:rPr>
              <a:t>0</a:t>
            </a:r>
            <a:r>
              <a:rPr lang="en-SG" sz="2000" dirty="0">
                <a:latin typeface="Monaco" pitchFamily="2" charset="77"/>
              </a:rPr>
              <a:t>;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</a:t>
            </a:r>
            <a:r>
              <a:rPr lang="en-SG" sz="20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2000" dirty="0">
                <a:latin typeface="Monaco" pitchFamily="2" charset="77"/>
              </a:rPr>
              <a:t> ((a &gt; b) &amp;&amp; (a &gt; c)) {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  </a:t>
            </a:r>
            <a:r>
              <a:rPr lang="en-SG" sz="2000" dirty="0">
                <a:solidFill>
                  <a:srgbClr val="999999"/>
                </a:solidFill>
                <a:latin typeface="Monaco" pitchFamily="2" charset="77"/>
              </a:rPr>
              <a:t>// a is larger than b and c</a:t>
            </a:r>
            <a:r>
              <a:rPr lang="en-SG" sz="2000" dirty="0">
                <a:latin typeface="Monaco" pitchFamily="2" charset="77"/>
              </a:rPr>
              <a:t>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  max = a;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}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</a:t>
            </a:r>
            <a:r>
              <a:rPr lang="en-SG" sz="20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2000" dirty="0">
                <a:latin typeface="Monaco" pitchFamily="2" charset="77"/>
              </a:rPr>
              <a:t> ((b &gt; a) &amp;&amp; (b &gt; c)) {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  </a:t>
            </a:r>
            <a:r>
              <a:rPr lang="en-SG" sz="2000" dirty="0">
                <a:solidFill>
                  <a:srgbClr val="999999"/>
                </a:solidFill>
                <a:latin typeface="Monaco" pitchFamily="2" charset="77"/>
              </a:rPr>
              <a:t>// b is larger than a and c</a:t>
            </a:r>
            <a:r>
              <a:rPr lang="en-SG" sz="2000" dirty="0">
                <a:latin typeface="Monaco" pitchFamily="2" charset="77"/>
              </a:rPr>
              <a:t>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  max = b;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}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</a:t>
            </a:r>
            <a:r>
              <a:rPr lang="en-SG" sz="2000" dirty="0">
                <a:solidFill>
                  <a:srgbClr val="3B78E7"/>
                </a:solidFill>
                <a:latin typeface="Monaco" pitchFamily="2" charset="77"/>
              </a:rPr>
              <a:t>if</a:t>
            </a:r>
            <a:r>
              <a:rPr lang="en-SG" sz="2000" dirty="0">
                <a:latin typeface="Monaco" pitchFamily="2" charset="77"/>
              </a:rPr>
              <a:t> ((c &gt; a) &amp;&amp; (c &gt; b)) {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  </a:t>
            </a:r>
            <a:r>
              <a:rPr lang="en-SG" sz="2000" dirty="0">
                <a:solidFill>
                  <a:srgbClr val="999999"/>
                </a:solidFill>
                <a:latin typeface="Monaco" pitchFamily="2" charset="77"/>
              </a:rPr>
              <a:t>// c is larger than a and b</a:t>
            </a:r>
            <a:r>
              <a:rPr lang="en-SG" sz="2000" dirty="0">
                <a:latin typeface="Monaco" pitchFamily="2" charset="77"/>
              </a:rPr>
              <a:t>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  max = c;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}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  </a:t>
            </a:r>
            <a:r>
              <a:rPr lang="en-SG" sz="2000" dirty="0">
                <a:solidFill>
                  <a:srgbClr val="3B78E7"/>
                </a:solidFill>
                <a:latin typeface="Monaco" pitchFamily="2" charset="77"/>
              </a:rPr>
              <a:t>return</a:t>
            </a:r>
            <a:r>
              <a:rPr lang="en-SG" sz="2000" dirty="0">
                <a:latin typeface="Monaco" pitchFamily="2" charset="77"/>
              </a:rPr>
              <a:t> max; </a:t>
            </a:r>
            <a:br>
              <a:rPr lang="en-SG" sz="2000" dirty="0">
                <a:latin typeface="Monaco" pitchFamily="2" charset="77"/>
              </a:rPr>
            </a:br>
            <a:r>
              <a:rPr lang="en-SG" sz="2000" dirty="0">
                <a:latin typeface="Monaco" pitchFamily="2" charset="77"/>
              </a:rPr>
              <a:t>}</a:t>
            </a:r>
            <a:endParaRPr lang="en-US" sz="20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967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 equals k?">
            <a:extLst>
              <a:ext uri="{FF2B5EF4-FFF2-40B4-BE49-F238E27FC236}">
                <a16:creationId xmlns="" xmlns:a16="http://schemas.microsoft.com/office/drawing/2014/main" id="{7B062BEB-B0A2-584D-87DB-38CD1C7D2CB5}"/>
              </a:ext>
            </a:extLst>
          </p:cNvPr>
          <p:cNvSpPr/>
          <p:nvPr/>
        </p:nvSpPr>
        <p:spPr>
          <a:xfrm>
            <a:off x="2058100" y="1976368"/>
            <a:ext cx="1667878" cy="84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a &gt;= b?</a:t>
            </a:r>
            <a:endParaRPr sz="1600" dirty="0">
              <a:latin typeface="Roboto Regular"/>
            </a:endParaRPr>
          </a:p>
        </p:txBody>
      </p:sp>
      <p:sp>
        <p:nvSpPr>
          <p:cNvPr id="11" name="YES">
            <a:extLst>
              <a:ext uri="{FF2B5EF4-FFF2-40B4-BE49-F238E27FC236}">
                <a16:creationId xmlns="" xmlns:a16="http://schemas.microsoft.com/office/drawing/2014/main" id="{9A3C980D-CD16-9047-AFCF-B3156393B5AC}"/>
              </a:ext>
            </a:extLst>
          </p:cNvPr>
          <p:cNvSpPr txBox="1"/>
          <p:nvPr/>
        </p:nvSpPr>
        <p:spPr>
          <a:xfrm>
            <a:off x="2946490" y="2854755"/>
            <a:ext cx="308310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YES</a:t>
            </a:r>
          </a:p>
        </p:txBody>
      </p:sp>
      <p:sp>
        <p:nvSpPr>
          <p:cNvPr id="23" name="NO">
            <a:extLst>
              <a:ext uri="{FF2B5EF4-FFF2-40B4-BE49-F238E27FC236}">
                <a16:creationId xmlns="" xmlns:a16="http://schemas.microsoft.com/office/drawing/2014/main" id="{D6E04EC0-AD8E-0746-920D-B203E54AE168}"/>
              </a:ext>
            </a:extLst>
          </p:cNvPr>
          <p:cNvSpPr txBox="1"/>
          <p:nvPr/>
        </p:nvSpPr>
        <p:spPr>
          <a:xfrm>
            <a:off x="3736637" y="2402580"/>
            <a:ext cx="245793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NO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9C371C44-767B-B34B-912B-9789AB848F15}"/>
              </a:ext>
            </a:extLst>
          </p:cNvPr>
          <p:cNvCxnSpPr>
            <a:cxnSpLocks/>
          </p:cNvCxnSpPr>
          <p:nvPr/>
        </p:nvCxnSpPr>
        <p:spPr>
          <a:xfrm>
            <a:off x="1718953" y="2399222"/>
            <a:ext cx="339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77D9FB88-F68E-2240-BE4F-1A05BCE70322}"/>
              </a:ext>
            </a:extLst>
          </p:cNvPr>
          <p:cNvCxnSpPr>
            <a:cxnSpLocks/>
          </p:cNvCxnSpPr>
          <p:nvPr/>
        </p:nvCxnSpPr>
        <p:spPr>
          <a:xfrm>
            <a:off x="2898902" y="2822076"/>
            <a:ext cx="0" cy="42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EA8C3BD8-0440-694E-A0A1-9C9B70FA159F}"/>
              </a:ext>
            </a:extLst>
          </p:cNvPr>
          <p:cNvCxnSpPr>
            <a:cxnSpLocks/>
          </p:cNvCxnSpPr>
          <p:nvPr/>
        </p:nvCxnSpPr>
        <p:spPr>
          <a:xfrm flipV="1">
            <a:off x="3727450" y="2397125"/>
            <a:ext cx="3453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utput m">
            <a:extLst>
              <a:ext uri="{FF2B5EF4-FFF2-40B4-BE49-F238E27FC236}">
                <a16:creationId xmlns="" xmlns:a16="http://schemas.microsoft.com/office/drawing/2014/main" id="{A00DD53E-97B2-0F46-822C-FA2531FF1E57}"/>
              </a:ext>
            </a:extLst>
          </p:cNvPr>
          <p:cNvSpPr/>
          <p:nvPr/>
        </p:nvSpPr>
        <p:spPr>
          <a:xfrm>
            <a:off x="606523" y="2128117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input </a:t>
            </a:r>
          </a:p>
          <a:p>
            <a:pPr algn="ctr"/>
            <a:r>
              <a:rPr lang="en-US" sz="1600" dirty="0">
                <a:latin typeface="Roboto Regular"/>
              </a:rPr>
              <a:t>a, b, c</a:t>
            </a:r>
            <a:endParaRPr sz="1600" dirty="0">
              <a:latin typeface="Roboto Regular"/>
            </a:endParaRPr>
          </a:p>
        </p:txBody>
      </p:sp>
      <p:sp>
        <p:nvSpPr>
          <p:cNvPr id="22" name="i equals k?">
            <a:extLst>
              <a:ext uri="{FF2B5EF4-FFF2-40B4-BE49-F238E27FC236}">
                <a16:creationId xmlns="" xmlns:a16="http://schemas.microsoft.com/office/drawing/2014/main" id="{9CA0D560-DCC8-7542-98CE-DF88BDCB09E7}"/>
              </a:ext>
            </a:extLst>
          </p:cNvPr>
          <p:cNvSpPr/>
          <p:nvPr/>
        </p:nvSpPr>
        <p:spPr>
          <a:xfrm>
            <a:off x="2058100" y="3242834"/>
            <a:ext cx="1667878" cy="84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a &gt;= c?</a:t>
            </a:r>
            <a:endParaRPr sz="1600" dirty="0">
              <a:latin typeface="Roboto Regular"/>
            </a:endParaRPr>
          </a:p>
        </p:txBody>
      </p:sp>
      <p:sp>
        <p:nvSpPr>
          <p:cNvPr id="26" name="output m">
            <a:extLst>
              <a:ext uri="{FF2B5EF4-FFF2-40B4-BE49-F238E27FC236}">
                <a16:creationId xmlns="" xmlns:a16="http://schemas.microsoft.com/office/drawing/2014/main" id="{6640ECF5-8D42-B145-A5E9-B8B2D133B837}"/>
              </a:ext>
            </a:extLst>
          </p:cNvPr>
          <p:cNvSpPr/>
          <p:nvPr/>
        </p:nvSpPr>
        <p:spPr>
          <a:xfrm>
            <a:off x="2335824" y="4509300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max = a</a:t>
            </a:r>
            <a:endParaRPr sz="1600" dirty="0">
              <a:latin typeface="Roboto Regular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="" xmlns:a16="http://schemas.microsoft.com/office/drawing/2014/main" id="{02B2C42F-3F39-6946-B704-A90C0D3F0F11}"/>
              </a:ext>
            </a:extLst>
          </p:cNvPr>
          <p:cNvCxnSpPr>
            <a:endCxn id="26" idx="0"/>
          </p:cNvCxnSpPr>
          <p:nvPr/>
        </p:nvCxnSpPr>
        <p:spPr>
          <a:xfrm flipH="1">
            <a:off x="2892039" y="4081543"/>
            <a:ext cx="6863" cy="427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YES">
            <a:extLst>
              <a:ext uri="{FF2B5EF4-FFF2-40B4-BE49-F238E27FC236}">
                <a16:creationId xmlns="" xmlns:a16="http://schemas.microsoft.com/office/drawing/2014/main" id="{A665E3FB-F55C-5044-8D36-D149D9D9A0E7}"/>
              </a:ext>
            </a:extLst>
          </p:cNvPr>
          <p:cNvSpPr txBox="1"/>
          <p:nvPr/>
        </p:nvSpPr>
        <p:spPr>
          <a:xfrm>
            <a:off x="2948153" y="4165639"/>
            <a:ext cx="308310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YES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858ECA3F-858E-6E48-9781-D74EDD695EF8}"/>
              </a:ext>
            </a:extLst>
          </p:cNvPr>
          <p:cNvCxnSpPr>
            <a:cxnSpLocks/>
          </p:cNvCxnSpPr>
          <p:nvPr/>
        </p:nvCxnSpPr>
        <p:spPr>
          <a:xfrm flipV="1">
            <a:off x="3686854" y="3665687"/>
            <a:ext cx="3453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utput m">
            <a:extLst>
              <a:ext uri="{FF2B5EF4-FFF2-40B4-BE49-F238E27FC236}">
                <a16:creationId xmlns="" xmlns:a16="http://schemas.microsoft.com/office/drawing/2014/main" id="{6A573FF3-C01B-4E4E-997D-E80B056BED55}"/>
              </a:ext>
            </a:extLst>
          </p:cNvPr>
          <p:cNvSpPr/>
          <p:nvPr/>
        </p:nvSpPr>
        <p:spPr>
          <a:xfrm>
            <a:off x="4032211" y="3392426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max = c</a:t>
            </a:r>
            <a:endParaRPr sz="1600" dirty="0">
              <a:latin typeface="Roboto Regular"/>
            </a:endParaRPr>
          </a:p>
        </p:txBody>
      </p:sp>
      <p:sp>
        <p:nvSpPr>
          <p:cNvPr id="31" name="NO">
            <a:extLst>
              <a:ext uri="{FF2B5EF4-FFF2-40B4-BE49-F238E27FC236}">
                <a16:creationId xmlns="" xmlns:a16="http://schemas.microsoft.com/office/drawing/2014/main" id="{927CF370-233A-884E-86B9-CD5C4FE6080D}"/>
              </a:ext>
            </a:extLst>
          </p:cNvPr>
          <p:cNvSpPr txBox="1"/>
          <p:nvPr/>
        </p:nvSpPr>
        <p:spPr>
          <a:xfrm>
            <a:off x="3694986" y="3336742"/>
            <a:ext cx="245793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NO</a:t>
            </a:r>
          </a:p>
        </p:txBody>
      </p:sp>
      <p:sp>
        <p:nvSpPr>
          <p:cNvPr id="33" name="Title 1">
            <a:extLst>
              <a:ext uri="{FF2B5EF4-FFF2-40B4-BE49-F238E27FC236}">
                <a16:creationId xmlns="" xmlns:a16="http://schemas.microsoft.com/office/drawing/2014/main" id="{11F4139D-6E20-054F-BFDD-1356CE3FCB68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9762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Roboto Ligh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/>
              <a:t>Problem 9.2</a:t>
            </a:r>
          </a:p>
        </p:txBody>
      </p:sp>
    </p:spTree>
    <p:extLst>
      <p:ext uri="{BB962C8B-B14F-4D97-AF65-F5344CB8AC3E}">
        <p14:creationId xmlns:p14="http://schemas.microsoft.com/office/powerpoint/2010/main" val="37391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 equals k?">
            <a:extLst>
              <a:ext uri="{FF2B5EF4-FFF2-40B4-BE49-F238E27FC236}">
                <a16:creationId xmlns="" xmlns:a16="http://schemas.microsoft.com/office/drawing/2014/main" id="{7B062BEB-B0A2-584D-87DB-38CD1C7D2CB5}"/>
              </a:ext>
            </a:extLst>
          </p:cNvPr>
          <p:cNvSpPr/>
          <p:nvPr/>
        </p:nvSpPr>
        <p:spPr>
          <a:xfrm>
            <a:off x="2058100" y="1976368"/>
            <a:ext cx="1667878" cy="84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a &gt;= b?</a:t>
            </a:r>
            <a:endParaRPr sz="1600" dirty="0">
              <a:latin typeface="Roboto Regular"/>
            </a:endParaRPr>
          </a:p>
        </p:txBody>
      </p:sp>
      <p:sp>
        <p:nvSpPr>
          <p:cNvPr id="11" name="YES">
            <a:extLst>
              <a:ext uri="{FF2B5EF4-FFF2-40B4-BE49-F238E27FC236}">
                <a16:creationId xmlns="" xmlns:a16="http://schemas.microsoft.com/office/drawing/2014/main" id="{9A3C980D-CD16-9047-AFCF-B3156393B5AC}"/>
              </a:ext>
            </a:extLst>
          </p:cNvPr>
          <p:cNvSpPr txBox="1"/>
          <p:nvPr/>
        </p:nvSpPr>
        <p:spPr>
          <a:xfrm>
            <a:off x="2946490" y="2854755"/>
            <a:ext cx="308310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YES</a:t>
            </a:r>
          </a:p>
        </p:txBody>
      </p:sp>
      <p:sp>
        <p:nvSpPr>
          <p:cNvPr id="12" name="is li &gt; m ?">
            <a:extLst>
              <a:ext uri="{FF2B5EF4-FFF2-40B4-BE49-F238E27FC236}">
                <a16:creationId xmlns="" xmlns:a16="http://schemas.microsoft.com/office/drawing/2014/main" id="{1E5ACDC0-0C40-264C-8518-7E51BD61C97A}"/>
              </a:ext>
            </a:extLst>
          </p:cNvPr>
          <p:cNvSpPr/>
          <p:nvPr/>
        </p:nvSpPr>
        <p:spPr>
          <a:xfrm>
            <a:off x="4072807" y="1976368"/>
            <a:ext cx="1667878" cy="84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/>
          <a:p>
            <a:pPr algn="ctr">
              <a:defRPr sz="2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00" dirty="0">
                <a:latin typeface="Roboto Regular"/>
              </a:rPr>
              <a:t>is </a:t>
            </a:r>
            <a:r>
              <a:rPr lang="en-US" sz="1600" dirty="0">
                <a:latin typeface="Roboto Regular"/>
              </a:rPr>
              <a:t>b</a:t>
            </a:r>
            <a:r>
              <a:rPr sz="1600" baseline="-5999" dirty="0">
                <a:latin typeface="Roboto Regular"/>
              </a:rPr>
              <a:t> </a:t>
            </a:r>
            <a:r>
              <a:rPr sz="1600" dirty="0">
                <a:latin typeface="Roboto Regular"/>
              </a:rPr>
              <a:t>&gt;</a:t>
            </a:r>
            <a:r>
              <a:rPr lang="en-US" sz="1600" dirty="0">
                <a:latin typeface="Roboto Regular"/>
              </a:rPr>
              <a:t>=</a:t>
            </a:r>
            <a:r>
              <a:rPr sz="1600" dirty="0">
                <a:latin typeface="Roboto Regular"/>
              </a:rPr>
              <a:t> </a:t>
            </a:r>
            <a:r>
              <a:rPr lang="en-US" sz="1600" dirty="0">
                <a:latin typeface="Roboto Regular"/>
              </a:rPr>
              <a:t>c</a:t>
            </a:r>
            <a:r>
              <a:rPr sz="1600" dirty="0">
                <a:latin typeface="Roboto Regular"/>
              </a:rPr>
              <a:t>?</a:t>
            </a:r>
          </a:p>
        </p:txBody>
      </p:sp>
      <p:sp>
        <p:nvSpPr>
          <p:cNvPr id="20" name="YES">
            <a:extLst>
              <a:ext uri="{FF2B5EF4-FFF2-40B4-BE49-F238E27FC236}">
                <a16:creationId xmlns="" xmlns:a16="http://schemas.microsoft.com/office/drawing/2014/main" id="{F3806876-4E5F-2C44-AD7C-D21DEE6EDA29}"/>
              </a:ext>
            </a:extLst>
          </p:cNvPr>
          <p:cNvSpPr txBox="1"/>
          <p:nvPr/>
        </p:nvSpPr>
        <p:spPr>
          <a:xfrm>
            <a:off x="5676907" y="2429016"/>
            <a:ext cx="308310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YES</a:t>
            </a:r>
          </a:p>
        </p:txBody>
      </p:sp>
      <p:sp>
        <p:nvSpPr>
          <p:cNvPr id="23" name="NO">
            <a:extLst>
              <a:ext uri="{FF2B5EF4-FFF2-40B4-BE49-F238E27FC236}">
                <a16:creationId xmlns="" xmlns:a16="http://schemas.microsoft.com/office/drawing/2014/main" id="{D6E04EC0-AD8E-0746-920D-B203E54AE168}"/>
              </a:ext>
            </a:extLst>
          </p:cNvPr>
          <p:cNvSpPr txBox="1"/>
          <p:nvPr/>
        </p:nvSpPr>
        <p:spPr>
          <a:xfrm>
            <a:off x="3736637" y="2402580"/>
            <a:ext cx="245793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NO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9C371C44-767B-B34B-912B-9789AB848F15}"/>
              </a:ext>
            </a:extLst>
          </p:cNvPr>
          <p:cNvCxnSpPr>
            <a:cxnSpLocks/>
          </p:cNvCxnSpPr>
          <p:nvPr/>
        </p:nvCxnSpPr>
        <p:spPr>
          <a:xfrm>
            <a:off x="1718953" y="2399222"/>
            <a:ext cx="339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77D9FB88-F68E-2240-BE4F-1A05BCE70322}"/>
              </a:ext>
            </a:extLst>
          </p:cNvPr>
          <p:cNvCxnSpPr>
            <a:cxnSpLocks/>
          </p:cNvCxnSpPr>
          <p:nvPr/>
        </p:nvCxnSpPr>
        <p:spPr>
          <a:xfrm>
            <a:off x="2898902" y="2822076"/>
            <a:ext cx="0" cy="42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EA8C3BD8-0440-694E-A0A1-9C9B70FA159F}"/>
              </a:ext>
            </a:extLst>
          </p:cNvPr>
          <p:cNvCxnSpPr>
            <a:cxnSpLocks/>
          </p:cNvCxnSpPr>
          <p:nvPr/>
        </p:nvCxnSpPr>
        <p:spPr>
          <a:xfrm flipV="1">
            <a:off x="3727450" y="2397125"/>
            <a:ext cx="3453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EF3982BD-8054-794C-A92B-2C33F1641043}"/>
              </a:ext>
            </a:extLst>
          </p:cNvPr>
          <p:cNvCxnSpPr>
            <a:cxnSpLocks/>
          </p:cNvCxnSpPr>
          <p:nvPr/>
        </p:nvCxnSpPr>
        <p:spPr>
          <a:xfrm>
            <a:off x="5740685" y="2397126"/>
            <a:ext cx="341708" cy="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utput m">
            <a:extLst>
              <a:ext uri="{FF2B5EF4-FFF2-40B4-BE49-F238E27FC236}">
                <a16:creationId xmlns="" xmlns:a16="http://schemas.microsoft.com/office/drawing/2014/main" id="{A00DD53E-97B2-0F46-822C-FA2531FF1E57}"/>
              </a:ext>
            </a:extLst>
          </p:cNvPr>
          <p:cNvSpPr/>
          <p:nvPr/>
        </p:nvSpPr>
        <p:spPr>
          <a:xfrm>
            <a:off x="606523" y="2128117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input </a:t>
            </a:r>
          </a:p>
          <a:p>
            <a:pPr algn="ctr"/>
            <a:r>
              <a:rPr lang="en-US" sz="1600" dirty="0">
                <a:latin typeface="Roboto Regular"/>
              </a:rPr>
              <a:t>a, b, c</a:t>
            </a:r>
            <a:endParaRPr sz="1600" dirty="0">
              <a:latin typeface="Roboto Regular"/>
            </a:endParaRPr>
          </a:p>
        </p:txBody>
      </p:sp>
      <p:sp>
        <p:nvSpPr>
          <p:cNvPr id="22" name="i equals k?">
            <a:extLst>
              <a:ext uri="{FF2B5EF4-FFF2-40B4-BE49-F238E27FC236}">
                <a16:creationId xmlns="" xmlns:a16="http://schemas.microsoft.com/office/drawing/2014/main" id="{9CA0D560-DCC8-7542-98CE-DF88BDCB09E7}"/>
              </a:ext>
            </a:extLst>
          </p:cNvPr>
          <p:cNvSpPr/>
          <p:nvPr/>
        </p:nvSpPr>
        <p:spPr>
          <a:xfrm>
            <a:off x="2058100" y="3242834"/>
            <a:ext cx="1667878" cy="84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a &gt;= c?</a:t>
            </a:r>
            <a:endParaRPr sz="1600" dirty="0">
              <a:latin typeface="Roboto Regular"/>
            </a:endParaRPr>
          </a:p>
        </p:txBody>
      </p:sp>
      <p:sp>
        <p:nvSpPr>
          <p:cNvPr id="26" name="output m">
            <a:extLst>
              <a:ext uri="{FF2B5EF4-FFF2-40B4-BE49-F238E27FC236}">
                <a16:creationId xmlns="" xmlns:a16="http://schemas.microsoft.com/office/drawing/2014/main" id="{6640ECF5-8D42-B145-A5E9-B8B2D133B837}"/>
              </a:ext>
            </a:extLst>
          </p:cNvPr>
          <p:cNvSpPr/>
          <p:nvPr/>
        </p:nvSpPr>
        <p:spPr>
          <a:xfrm>
            <a:off x="2335824" y="4509300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max = a</a:t>
            </a:r>
            <a:endParaRPr sz="1600" dirty="0">
              <a:latin typeface="Roboto Regular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="" xmlns:a16="http://schemas.microsoft.com/office/drawing/2014/main" id="{02B2C42F-3F39-6946-B704-A90C0D3F0F11}"/>
              </a:ext>
            </a:extLst>
          </p:cNvPr>
          <p:cNvCxnSpPr>
            <a:endCxn id="26" idx="0"/>
          </p:cNvCxnSpPr>
          <p:nvPr/>
        </p:nvCxnSpPr>
        <p:spPr>
          <a:xfrm flipH="1">
            <a:off x="2892039" y="4081543"/>
            <a:ext cx="6863" cy="427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YES">
            <a:extLst>
              <a:ext uri="{FF2B5EF4-FFF2-40B4-BE49-F238E27FC236}">
                <a16:creationId xmlns="" xmlns:a16="http://schemas.microsoft.com/office/drawing/2014/main" id="{A665E3FB-F55C-5044-8D36-D149D9D9A0E7}"/>
              </a:ext>
            </a:extLst>
          </p:cNvPr>
          <p:cNvSpPr txBox="1"/>
          <p:nvPr/>
        </p:nvSpPr>
        <p:spPr>
          <a:xfrm>
            <a:off x="2948153" y="4165639"/>
            <a:ext cx="308310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YES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858ECA3F-858E-6E48-9781-D74EDD695EF8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686854" y="3665689"/>
            <a:ext cx="648617" cy="14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utput m">
            <a:extLst>
              <a:ext uri="{FF2B5EF4-FFF2-40B4-BE49-F238E27FC236}">
                <a16:creationId xmlns="" xmlns:a16="http://schemas.microsoft.com/office/drawing/2014/main" id="{6A573FF3-C01B-4E4E-997D-E80B056BED55}"/>
              </a:ext>
            </a:extLst>
          </p:cNvPr>
          <p:cNvSpPr/>
          <p:nvPr/>
        </p:nvSpPr>
        <p:spPr>
          <a:xfrm>
            <a:off x="4335471" y="3411029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max = c</a:t>
            </a:r>
            <a:endParaRPr sz="1600" dirty="0">
              <a:latin typeface="Roboto Regular"/>
            </a:endParaRPr>
          </a:p>
        </p:txBody>
      </p:sp>
      <p:sp>
        <p:nvSpPr>
          <p:cNvPr id="31" name="NO">
            <a:extLst>
              <a:ext uri="{FF2B5EF4-FFF2-40B4-BE49-F238E27FC236}">
                <a16:creationId xmlns="" xmlns:a16="http://schemas.microsoft.com/office/drawing/2014/main" id="{927CF370-233A-884E-86B9-CD5C4FE6080D}"/>
              </a:ext>
            </a:extLst>
          </p:cNvPr>
          <p:cNvSpPr txBox="1"/>
          <p:nvPr/>
        </p:nvSpPr>
        <p:spPr>
          <a:xfrm>
            <a:off x="3725978" y="3427140"/>
            <a:ext cx="245793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NO</a:t>
            </a:r>
          </a:p>
        </p:txBody>
      </p:sp>
      <p:sp>
        <p:nvSpPr>
          <p:cNvPr id="25" name="output m">
            <a:extLst>
              <a:ext uri="{FF2B5EF4-FFF2-40B4-BE49-F238E27FC236}">
                <a16:creationId xmlns="" xmlns:a16="http://schemas.microsoft.com/office/drawing/2014/main" id="{42507FBB-193C-A749-9A13-036AB9CF0B9E}"/>
              </a:ext>
            </a:extLst>
          </p:cNvPr>
          <p:cNvSpPr/>
          <p:nvPr/>
        </p:nvSpPr>
        <p:spPr>
          <a:xfrm>
            <a:off x="6082393" y="2128116"/>
            <a:ext cx="1112429" cy="538015"/>
          </a:xfrm>
          <a:prstGeom prst="roundRect">
            <a:avLst>
              <a:gd name="adj" fmla="val 23579"/>
            </a:avLst>
          </a:prstGeom>
          <a:solidFill>
            <a:srgbClr val="FFFFFF"/>
          </a:solidFill>
          <a:ln w="12700">
            <a:solidFill>
              <a:schemeClr val="accent1">
                <a:lumOff val="-135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458" tIns="26458" rIns="26458" bIns="26458" anchor="ctr"/>
          <a:lstStyle>
            <a:lvl1pPr>
              <a:defRPr sz="2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600" dirty="0">
                <a:latin typeface="Roboto Regular"/>
              </a:rPr>
              <a:t>max = b</a:t>
            </a:r>
            <a:endParaRPr sz="1600" dirty="0">
              <a:latin typeface="Roboto Regular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50FE3F90-BEE5-B64A-A1AF-A436030D438B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4891686" y="2822076"/>
            <a:ext cx="0" cy="588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NO">
            <a:extLst>
              <a:ext uri="{FF2B5EF4-FFF2-40B4-BE49-F238E27FC236}">
                <a16:creationId xmlns="" xmlns:a16="http://schemas.microsoft.com/office/drawing/2014/main" id="{6D7D1E26-9125-4946-ACFA-99FAA133E178}"/>
              </a:ext>
            </a:extLst>
          </p:cNvPr>
          <p:cNvSpPr txBox="1"/>
          <p:nvPr/>
        </p:nvSpPr>
        <p:spPr>
          <a:xfrm>
            <a:off x="4953366" y="2871894"/>
            <a:ext cx="245793" cy="20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458" tIns="26458" rIns="26458" bIns="26458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algn="ctr"/>
            <a:r>
              <a:rPr sz="1000" dirty="0">
                <a:solidFill>
                  <a:srgbClr val="FF0000"/>
                </a:solidFill>
                <a:latin typeface="Roboto Regular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85595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="" xmlns:a16="http://schemas.microsoft.com/office/drawing/2014/main" id="{11F4139D-6E20-054F-BFDD-1356CE3FCB68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7849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Roboto Ligh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/>
              <a:t>Problem 9.3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579EF8B-3BB9-8940-8FFF-32EFDDF25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78" t="14132" r="18950" b="11278"/>
          <a:stretch/>
        </p:blipFill>
        <p:spPr>
          <a:xfrm>
            <a:off x="1074657" y="1376758"/>
            <a:ext cx="6787298" cy="548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1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Review: </a:t>
            </a:r>
            <a:r>
              <a:rPr lang="en-US" dirty="0" err="1" smtClean="0"/>
              <a:t>Kahoot</a:t>
            </a:r>
            <a:endParaRPr lang="en-US" dirty="0" smtClean="0"/>
          </a:p>
          <a:p>
            <a:r>
              <a:rPr lang="en-US" sz="3000" dirty="0" smtClean="0"/>
              <a:t>Question 3</a:t>
            </a:r>
            <a:endParaRPr lang="en-US" sz="30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004646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3000" dirty="0" smtClean="0"/>
              <a:t>What is the output of the algorithm in the flowchart below if the input L is 1, 2, 3, 4?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0" y="3295675"/>
            <a:ext cx="7824726" cy="29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Review: </a:t>
            </a:r>
            <a:r>
              <a:rPr lang="en-US" dirty="0" err="1" smtClean="0"/>
              <a:t>Kahoot</a:t>
            </a:r>
            <a:endParaRPr lang="en-US" dirty="0" smtClean="0"/>
          </a:p>
          <a:p>
            <a:r>
              <a:rPr lang="en-US" sz="3000" dirty="0" smtClean="0"/>
              <a:t>Question 3</a:t>
            </a:r>
            <a:endParaRPr lang="en-US" sz="30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8700" y="2004646"/>
            <a:ext cx="7200900" cy="3862754"/>
          </a:xfrm>
          <a:prstGeom prst="rect">
            <a:avLst/>
          </a:prstGeom>
        </p:spPr>
        <p:txBody>
          <a:bodyPr/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The answer is </a:t>
            </a:r>
            <a:r>
              <a:rPr lang="en-US" sz="2800" dirty="0" smtClean="0"/>
              <a:t>no </a:t>
            </a:r>
            <a:r>
              <a:rPr lang="en-US" sz="2800" dirty="0"/>
              <a:t>output.</a:t>
            </a:r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dirty="0" err="1"/>
              <a:t>i</a:t>
            </a:r>
            <a:r>
              <a:rPr lang="en-US" sz="2800" dirty="0"/>
              <a:t> increases by 2, so </a:t>
            </a:r>
            <a:r>
              <a:rPr lang="en-US" sz="2800" dirty="0" err="1"/>
              <a:t>i</a:t>
            </a:r>
            <a:r>
              <a:rPr lang="en-US" sz="2800" dirty="0"/>
              <a:t> will never be equal to k</a:t>
            </a:r>
          </a:p>
          <a:p>
            <a:pPr marL="0" indent="0">
              <a:buNone/>
            </a:pPr>
            <a:r>
              <a:rPr lang="en-US" sz="2800" dirty="0"/>
              <a:t>- the program will never stop!!</a:t>
            </a:r>
          </a:p>
        </p:txBody>
      </p:sp>
    </p:spTree>
    <p:extLst>
      <p:ext uri="{BB962C8B-B14F-4D97-AF65-F5344CB8AC3E}">
        <p14:creationId xmlns:p14="http://schemas.microsoft.com/office/powerpoint/2010/main" val="25380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1977</TotalTime>
  <Words>2756</Words>
  <Application>Microsoft Macintosh PowerPoint</Application>
  <PresentationFormat>On-screen Show (4:3)</PresentationFormat>
  <Paragraphs>591</Paragraphs>
  <Slides>74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Calibri</vt:lpstr>
      <vt:lpstr>Franklin Gothic Book</vt:lpstr>
      <vt:lpstr>Helvetica Neue Medium</vt:lpstr>
      <vt:lpstr>Mangal</vt:lpstr>
      <vt:lpstr>Monaco</vt:lpstr>
      <vt:lpstr>Roboto Light</vt:lpstr>
      <vt:lpstr>Roboto Regular</vt:lpstr>
      <vt:lpstr>Wingdings</vt:lpstr>
      <vt:lpstr>Arial</vt:lpstr>
      <vt:lpstr>Crop</vt:lpstr>
      <vt:lpstr>Tutorial 3 Group C10</vt:lpstr>
      <vt:lpstr>Admin</vt:lpstr>
      <vt:lpstr>Plans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End.</vt:lpstr>
      <vt:lpstr>Reference Slides</vt:lpstr>
      <vt:lpstr>Problem 8.1</vt:lpstr>
      <vt:lpstr>Problem 8.1</vt:lpstr>
      <vt:lpstr>Problem 8.2</vt:lpstr>
      <vt:lpstr>PowerPoint Presentation</vt:lpstr>
      <vt:lpstr>PowerPoint Presentation</vt:lpstr>
      <vt:lpstr>PowerPoint Presentation</vt:lpstr>
      <vt:lpstr>Problem 9.1</vt:lpstr>
      <vt:lpstr>Problem 9.2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1 Group XX</dc:title>
  <dc:creator>Ooi Wei Tsang</dc:creator>
  <cp:lastModifiedBy>Joanne Ong Cui Fang</cp:lastModifiedBy>
  <cp:revision>207</cp:revision>
  <dcterms:created xsi:type="dcterms:W3CDTF">2018-08-20T03:20:59Z</dcterms:created>
  <dcterms:modified xsi:type="dcterms:W3CDTF">2018-09-10T07:37:23Z</dcterms:modified>
</cp:coreProperties>
</file>